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3" r:id="rId18"/>
    <p:sldId id="272" r:id="rId19"/>
    <p:sldId id="274"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1" d="100"/>
          <a:sy n="111" d="100"/>
        </p:scale>
        <p:origin x="55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8FE212C2-57A3-4D9D-9E6A-E8D2C28E737E}" type="datetimeFigureOut">
              <a:rPr lang="tr-TR" smtClean="0"/>
              <a:t>29.01.2024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0E8A88-B85F-43C9-835F-26935D54061C}" type="slidenum">
              <a:rPr lang="tr-TR" smtClean="0"/>
              <a:t>‹#›</a:t>
            </a:fld>
            <a:endParaRPr lang="tr-TR"/>
          </a:p>
        </p:txBody>
      </p:sp>
    </p:spTree>
    <p:extLst>
      <p:ext uri="{BB962C8B-B14F-4D97-AF65-F5344CB8AC3E}">
        <p14:creationId xmlns:p14="http://schemas.microsoft.com/office/powerpoint/2010/main" val="34681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FE212C2-57A3-4D9D-9E6A-E8D2C28E737E}" type="datetimeFigureOut">
              <a:rPr lang="tr-TR" smtClean="0"/>
              <a:t>29.01.2024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40E8A88-B85F-43C9-835F-26935D54061C}" type="slidenum">
              <a:rPr lang="tr-TR" smtClean="0"/>
              <a:t>‹#›</a:t>
            </a:fld>
            <a:endParaRPr lang="tr-TR"/>
          </a:p>
        </p:txBody>
      </p:sp>
    </p:spTree>
    <p:extLst>
      <p:ext uri="{BB962C8B-B14F-4D97-AF65-F5344CB8AC3E}">
        <p14:creationId xmlns:p14="http://schemas.microsoft.com/office/powerpoint/2010/main" val="2019703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FE212C2-57A3-4D9D-9E6A-E8D2C28E737E}" type="datetimeFigureOut">
              <a:rPr lang="tr-TR" smtClean="0"/>
              <a:t>29.01.2024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0E8A88-B85F-43C9-835F-26935D54061C}" type="slidenum">
              <a:rPr lang="tr-TR" smtClean="0"/>
              <a:t>‹#›</a:t>
            </a:fld>
            <a:endParaRPr lang="tr-TR"/>
          </a:p>
        </p:txBody>
      </p:sp>
    </p:spTree>
    <p:extLst>
      <p:ext uri="{BB962C8B-B14F-4D97-AF65-F5344CB8AC3E}">
        <p14:creationId xmlns:p14="http://schemas.microsoft.com/office/powerpoint/2010/main" val="640705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FE212C2-57A3-4D9D-9E6A-E8D2C28E737E}" type="datetimeFigureOut">
              <a:rPr lang="tr-TR" smtClean="0"/>
              <a:t>29.01.2024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0E8A88-B85F-43C9-835F-26935D54061C}" type="slidenum">
              <a:rPr lang="tr-TR" smtClean="0"/>
              <a:t>‹#›</a:t>
            </a:fld>
            <a:endParaRPr lang="tr-T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22133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FE212C2-57A3-4D9D-9E6A-E8D2C28E737E}" type="datetimeFigureOut">
              <a:rPr lang="tr-TR" smtClean="0"/>
              <a:t>29.01.2024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0E8A88-B85F-43C9-835F-26935D54061C}" type="slidenum">
              <a:rPr lang="tr-TR" smtClean="0"/>
              <a:t>‹#›</a:t>
            </a:fld>
            <a:endParaRPr lang="tr-TR"/>
          </a:p>
        </p:txBody>
      </p:sp>
    </p:spTree>
    <p:extLst>
      <p:ext uri="{BB962C8B-B14F-4D97-AF65-F5344CB8AC3E}">
        <p14:creationId xmlns:p14="http://schemas.microsoft.com/office/powerpoint/2010/main" val="1982724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FE212C2-57A3-4D9D-9E6A-E8D2C28E737E}" type="datetimeFigureOut">
              <a:rPr lang="tr-TR" smtClean="0"/>
              <a:t>29.01.2024</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0E8A88-B85F-43C9-835F-26935D54061C}" type="slidenum">
              <a:rPr lang="tr-TR" smtClean="0"/>
              <a:t>‹#›</a:t>
            </a:fld>
            <a:endParaRPr lang="tr-TR"/>
          </a:p>
        </p:txBody>
      </p:sp>
    </p:spTree>
    <p:extLst>
      <p:ext uri="{BB962C8B-B14F-4D97-AF65-F5344CB8AC3E}">
        <p14:creationId xmlns:p14="http://schemas.microsoft.com/office/powerpoint/2010/main" val="35035885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FE212C2-57A3-4D9D-9E6A-E8D2C28E737E}" type="datetimeFigureOut">
              <a:rPr lang="tr-TR" smtClean="0"/>
              <a:t>29.01.2024</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0E8A88-B85F-43C9-835F-26935D54061C}" type="slidenum">
              <a:rPr lang="tr-TR" smtClean="0"/>
              <a:t>‹#›</a:t>
            </a:fld>
            <a:endParaRPr lang="tr-TR"/>
          </a:p>
        </p:txBody>
      </p:sp>
    </p:spTree>
    <p:extLst>
      <p:ext uri="{BB962C8B-B14F-4D97-AF65-F5344CB8AC3E}">
        <p14:creationId xmlns:p14="http://schemas.microsoft.com/office/powerpoint/2010/main" val="42630401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FE212C2-57A3-4D9D-9E6A-E8D2C28E737E}" type="datetimeFigureOut">
              <a:rPr lang="tr-TR" smtClean="0"/>
              <a:t>29.01.2024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0E8A88-B85F-43C9-835F-26935D54061C}" type="slidenum">
              <a:rPr lang="tr-TR" smtClean="0"/>
              <a:t>‹#›</a:t>
            </a:fld>
            <a:endParaRPr lang="tr-TR"/>
          </a:p>
        </p:txBody>
      </p:sp>
    </p:spTree>
    <p:extLst>
      <p:ext uri="{BB962C8B-B14F-4D97-AF65-F5344CB8AC3E}">
        <p14:creationId xmlns:p14="http://schemas.microsoft.com/office/powerpoint/2010/main" val="17787919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FE212C2-57A3-4D9D-9E6A-E8D2C28E737E}" type="datetimeFigureOut">
              <a:rPr lang="tr-TR" smtClean="0"/>
              <a:t>29.01.2024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0E8A88-B85F-43C9-835F-26935D54061C}" type="slidenum">
              <a:rPr lang="tr-TR" smtClean="0"/>
              <a:t>‹#›</a:t>
            </a:fld>
            <a:endParaRPr lang="tr-TR"/>
          </a:p>
        </p:txBody>
      </p:sp>
    </p:spTree>
    <p:extLst>
      <p:ext uri="{BB962C8B-B14F-4D97-AF65-F5344CB8AC3E}">
        <p14:creationId xmlns:p14="http://schemas.microsoft.com/office/powerpoint/2010/main" val="2772850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8FE212C2-57A3-4D9D-9E6A-E8D2C28E737E}" type="datetimeFigureOut">
              <a:rPr lang="tr-TR" smtClean="0"/>
              <a:t>29.01.2024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0E8A88-B85F-43C9-835F-26935D54061C}" type="slidenum">
              <a:rPr lang="tr-TR" smtClean="0"/>
              <a:t>‹#›</a:t>
            </a:fld>
            <a:endParaRPr lang="tr-TR"/>
          </a:p>
        </p:txBody>
      </p:sp>
    </p:spTree>
    <p:extLst>
      <p:ext uri="{BB962C8B-B14F-4D97-AF65-F5344CB8AC3E}">
        <p14:creationId xmlns:p14="http://schemas.microsoft.com/office/powerpoint/2010/main" val="419529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FE212C2-57A3-4D9D-9E6A-E8D2C28E737E}" type="datetimeFigureOut">
              <a:rPr lang="tr-TR" smtClean="0"/>
              <a:t>29.01.2024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0E8A88-B85F-43C9-835F-26935D54061C}" type="slidenum">
              <a:rPr lang="tr-TR" smtClean="0"/>
              <a:t>‹#›</a:t>
            </a:fld>
            <a:endParaRPr lang="tr-TR"/>
          </a:p>
        </p:txBody>
      </p:sp>
    </p:spTree>
    <p:extLst>
      <p:ext uri="{BB962C8B-B14F-4D97-AF65-F5344CB8AC3E}">
        <p14:creationId xmlns:p14="http://schemas.microsoft.com/office/powerpoint/2010/main" val="1289178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FE212C2-57A3-4D9D-9E6A-E8D2C28E737E}" type="datetimeFigureOut">
              <a:rPr lang="tr-TR" smtClean="0"/>
              <a:t>29.01.2024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40E8A88-B85F-43C9-835F-26935D54061C}" type="slidenum">
              <a:rPr lang="tr-TR" smtClean="0"/>
              <a:t>‹#›</a:t>
            </a:fld>
            <a:endParaRPr lang="tr-TR"/>
          </a:p>
        </p:txBody>
      </p:sp>
    </p:spTree>
    <p:extLst>
      <p:ext uri="{BB962C8B-B14F-4D97-AF65-F5344CB8AC3E}">
        <p14:creationId xmlns:p14="http://schemas.microsoft.com/office/powerpoint/2010/main" val="3298623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FE212C2-57A3-4D9D-9E6A-E8D2C28E737E}" type="datetimeFigureOut">
              <a:rPr lang="tr-TR" smtClean="0"/>
              <a:t>29.01.2024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40E8A88-B85F-43C9-835F-26935D54061C}" type="slidenum">
              <a:rPr lang="tr-TR" smtClean="0"/>
              <a:t>‹#›</a:t>
            </a:fld>
            <a:endParaRPr lang="tr-TR"/>
          </a:p>
        </p:txBody>
      </p:sp>
    </p:spTree>
    <p:extLst>
      <p:ext uri="{BB962C8B-B14F-4D97-AF65-F5344CB8AC3E}">
        <p14:creationId xmlns:p14="http://schemas.microsoft.com/office/powerpoint/2010/main" val="1236029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8FE212C2-57A3-4D9D-9E6A-E8D2C28E737E}" type="datetimeFigureOut">
              <a:rPr lang="tr-TR" smtClean="0"/>
              <a:t>29.01.2024</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240E8A88-B85F-43C9-835F-26935D54061C}" type="slidenum">
              <a:rPr lang="tr-TR" smtClean="0"/>
              <a:t>‹#›</a:t>
            </a:fld>
            <a:endParaRPr lang="tr-TR"/>
          </a:p>
        </p:txBody>
      </p:sp>
    </p:spTree>
    <p:extLst>
      <p:ext uri="{BB962C8B-B14F-4D97-AF65-F5344CB8AC3E}">
        <p14:creationId xmlns:p14="http://schemas.microsoft.com/office/powerpoint/2010/main" val="2702992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FE212C2-57A3-4D9D-9E6A-E8D2C28E737E}" type="datetimeFigureOut">
              <a:rPr lang="tr-TR" smtClean="0"/>
              <a:t>29.01.2024</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240E8A88-B85F-43C9-835F-26935D54061C}" type="slidenum">
              <a:rPr lang="tr-TR" smtClean="0"/>
              <a:t>‹#›</a:t>
            </a:fld>
            <a:endParaRPr lang="tr-TR"/>
          </a:p>
        </p:txBody>
      </p:sp>
    </p:spTree>
    <p:extLst>
      <p:ext uri="{BB962C8B-B14F-4D97-AF65-F5344CB8AC3E}">
        <p14:creationId xmlns:p14="http://schemas.microsoft.com/office/powerpoint/2010/main" val="1387208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8FE212C2-57A3-4D9D-9E6A-E8D2C28E737E}" type="datetimeFigureOut">
              <a:rPr lang="tr-TR" smtClean="0"/>
              <a:t>29.01.2024</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240E8A88-B85F-43C9-835F-26935D54061C}" type="slidenum">
              <a:rPr lang="tr-TR" smtClean="0"/>
              <a:t>‹#›</a:t>
            </a:fld>
            <a:endParaRPr lang="tr-TR"/>
          </a:p>
        </p:txBody>
      </p:sp>
    </p:spTree>
    <p:extLst>
      <p:ext uri="{BB962C8B-B14F-4D97-AF65-F5344CB8AC3E}">
        <p14:creationId xmlns:p14="http://schemas.microsoft.com/office/powerpoint/2010/main" val="1445573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FE212C2-57A3-4D9D-9E6A-E8D2C28E737E}" type="datetimeFigureOut">
              <a:rPr lang="tr-TR" smtClean="0"/>
              <a:t>29.01.2024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40E8A88-B85F-43C9-835F-26935D54061C}" type="slidenum">
              <a:rPr lang="tr-TR" smtClean="0"/>
              <a:t>‹#›</a:t>
            </a:fld>
            <a:endParaRPr lang="tr-TR"/>
          </a:p>
        </p:txBody>
      </p:sp>
    </p:spTree>
    <p:extLst>
      <p:ext uri="{BB962C8B-B14F-4D97-AF65-F5344CB8AC3E}">
        <p14:creationId xmlns:p14="http://schemas.microsoft.com/office/powerpoint/2010/main" val="3412389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FE212C2-57A3-4D9D-9E6A-E8D2C28E737E}" type="datetimeFigureOut">
              <a:rPr lang="tr-TR" smtClean="0"/>
              <a:t>29.01.2024</a:t>
            </a:fld>
            <a:endParaRPr lang="tr-T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40E8A88-B85F-43C9-835F-26935D54061C}" type="slidenum">
              <a:rPr lang="tr-TR" smtClean="0"/>
              <a:t>‹#›</a:t>
            </a:fld>
            <a:endParaRPr lang="tr-TR"/>
          </a:p>
        </p:txBody>
      </p:sp>
    </p:spTree>
    <p:extLst>
      <p:ext uri="{BB962C8B-B14F-4D97-AF65-F5344CB8AC3E}">
        <p14:creationId xmlns:p14="http://schemas.microsoft.com/office/powerpoint/2010/main" val="29690953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AKRAN ZORBALIĞI</a:t>
            </a:r>
            <a:endParaRPr lang="tr-TR" dirty="0"/>
          </a:p>
        </p:txBody>
      </p:sp>
      <p:sp>
        <p:nvSpPr>
          <p:cNvPr id="3" name="Alt Başlık 2"/>
          <p:cNvSpPr>
            <a:spLocks noGrp="1"/>
          </p:cNvSpPr>
          <p:nvPr>
            <p:ph type="subTitle" idx="1"/>
          </p:nvPr>
        </p:nvSpPr>
        <p:spPr/>
        <p:txBody>
          <a:bodyPr/>
          <a:lstStyle/>
          <a:p>
            <a:r>
              <a:rPr lang="tr-TR" dirty="0" smtClean="0"/>
              <a:t>GEBZE REHBERLİK ARAŞTIRMA MERKEZİ</a:t>
            </a:r>
            <a:endParaRPr lang="tr-TR" dirty="0"/>
          </a:p>
        </p:txBody>
      </p:sp>
      <p:pic>
        <p:nvPicPr>
          <p:cNvPr id="4" name="Resim 3"/>
          <p:cNvPicPr>
            <a:picLocks noChangeAspect="1"/>
          </p:cNvPicPr>
          <p:nvPr/>
        </p:nvPicPr>
        <p:blipFill>
          <a:blip r:embed="rId2"/>
          <a:stretch>
            <a:fillRect/>
          </a:stretch>
        </p:blipFill>
        <p:spPr>
          <a:xfrm>
            <a:off x="10548847" y="5208090"/>
            <a:ext cx="1525258" cy="1506657"/>
          </a:xfrm>
          <a:prstGeom prst="rect">
            <a:avLst/>
          </a:prstGeom>
        </p:spPr>
      </p:pic>
    </p:spTree>
    <p:extLst>
      <p:ext uri="{BB962C8B-B14F-4D97-AF65-F5344CB8AC3E}">
        <p14:creationId xmlns:p14="http://schemas.microsoft.com/office/powerpoint/2010/main" val="1119325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ZORBALIK</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a:t>Sosyal zorbalık, bir kişinin diğer bir kişiyi toplumsal ilişkiler içinde kasıtlı olarak rahatsız eden, dışlayan veya itibarını zedeleyen davranışları içerir. Bu tür zorbalık genellikle grup içinde veya sosyal çevrede gerçekleşir ve bir kişinin sosyal ilişkilerini olumsuz etkiler.</a:t>
            </a:r>
          </a:p>
          <a:p>
            <a:pPr marL="0" indent="0">
              <a:buNone/>
            </a:pPr>
            <a:r>
              <a:rPr lang="tr-TR" dirty="0"/>
              <a:t>Sosyal zorbalık örnekleri şunları içerebilir:</a:t>
            </a:r>
          </a:p>
          <a:p>
            <a:r>
              <a:rPr lang="tr-TR" b="1" dirty="0" smtClean="0"/>
              <a:t>Dışlama: </a:t>
            </a:r>
            <a:r>
              <a:rPr lang="tr-TR" dirty="0" smtClean="0"/>
              <a:t>Bir </a:t>
            </a:r>
            <a:r>
              <a:rPr lang="tr-TR" dirty="0"/>
              <a:t>kişinin sosyal gruplardan, etkinliklerden veya toplumsal etkileşimlerden bilinçli olarak dışlanması.</a:t>
            </a:r>
          </a:p>
          <a:p>
            <a:r>
              <a:rPr lang="tr-TR" b="1" dirty="0" smtClean="0"/>
              <a:t>İzolasyon: </a:t>
            </a:r>
            <a:r>
              <a:rPr lang="tr-TR" dirty="0" smtClean="0"/>
              <a:t>Bir </a:t>
            </a:r>
            <a:r>
              <a:rPr lang="tr-TR" dirty="0"/>
              <a:t>kişinin diğerleri tarafından izole edilmesi, yalnız bırakılması veya sosyal bağlardan koparılması.</a:t>
            </a:r>
          </a:p>
          <a:p>
            <a:r>
              <a:rPr lang="tr-TR" b="1" dirty="0" smtClean="0"/>
              <a:t>Dedikodu: </a:t>
            </a:r>
            <a:r>
              <a:rPr lang="tr-TR" dirty="0" smtClean="0"/>
              <a:t>Gerçek </a:t>
            </a:r>
            <a:r>
              <a:rPr lang="tr-TR" dirty="0"/>
              <a:t>olmayan veya aşağılayıcı dedikoduların yayılması, kişinin itibarını zedeleyen söylentilerin yayılması.</a:t>
            </a:r>
          </a:p>
          <a:p>
            <a:r>
              <a:rPr lang="tr-TR" b="1" dirty="0"/>
              <a:t>Görmezden </a:t>
            </a:r>
            <a:r>
              <a:rPr lang="tr-TR" b="1" dirty="0" smtClean="0"/>
              <a:t>Gelme: </a:t>
            </a:r>
            <a:r>
              <a:rPr lang="tr-TR" dirty="0" smtClean="0"/>
              <a:t>Bir </a:t>
            </a:r>
            <a:r>
              <a:rPr lang="tr-TR" dirty="0"/>
              <a:t>kişinin varlığını veya katılımını yok sayma, görmezden gelme.</a:t>
            </a:r>
          </a:p>
          <a:p>
            <a:endParaRPr lang="tr-TR" dirty="0"/>
          </a:p>
        </p:txBody>
      </p:sp>
    </p:spTree>
    <p:extLst>
      <p:ext uri="{BB962C8B-B14F-4D97-AF65-F5344CB8AC3E}">
        <p14:creationId xmlns:p14="http://schemas.microsoft.com/office/powerpoint/2010/main" val="4349121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Aşağılama ve Alay </a:t>
            </a:r>
            <a:r>
              <a:rPr lang="tr-TR" b="1" dirty="0" smtClean="0"/>
              <a:t>Etme: </a:t>
            </a:r>
            <a:r>
              <a:rPr lang="tr-TR" dirty="0" smtClean="0"/>
              <a:t>Bir </a:t>
            </a:r>
            <a:r>
              <a:rPr lang="tr-TR" dirty="0"/>
              <a:t>kişinin yetenekleri, görünüşü veya diğer özellikleri üzerinden alay etme, küçümseme ve aşağılama.</a:t>
            </a:r>
          </a:p>
          <a:p>
            <a:r>
              <a:rPr lang="tr-TR" b="1" dirty="0"/>
              <a:t>Duygusal </a:t>
            </a:r>
            <a:r>
              <a:rPr lang="tr-TR" b="1" dirty="0" smtClean="0"/>
              <a:t>Manipülasyon: </a:t>
            </a:r>
            <a:r>
              <a:rPr lang="tr-TR" dirty="0" smtClean="0"/>
              <a:t>Bir </a:t>
            </a:r>
            <a:r>
              <a:rPr lang="tr-TR" dirty="0"/>
              <a:t>kişinin duygusal olarak manipüle edilmesi, hissettikleri konusunda kontrol kaybına uğratılma.</a:t>
            </a:r>
          </a:p>
          <a:p>
            <a:r>
              <a:rPr lang="tr-TR" b="1" dirty="0" smtClean="0"/>
              <a:t>Grup Baskısı: </a:t>
            </a:r>
            <a:r>
              <a:rPr lang="tr-TR" dirty="0" smtClean="0"/>
              <a:t>Bir </a:t>
            </a:r>
            <a:r>
              <a:rPr lang="tr-TR" dirty="0"/>
              <a:t>kişinin bir grup içinde baskı altına alınması, grup içindeki dinamikleri kullanarak zorbalık yapılması.</a:t>
            </a:r>
          </a:p>
          <a:p>
            <a:r>
              <a:rPr lang="tr-TR" b="1" dirty="0"/>
              <a:t>Sosyal Çevreden </a:t>
            </a:r>
            <a:r>
              <a:rPr lang="tr-TR" b="1" dirty="0" smtClean="0"/>
              <a:t>Soyutlama: </a:t>
            </a:r>
            <a:r>
              <a:rPr lang="tr-TR" dirty="0" smtClean="0"/>
              <a:t>Bir </a:t>
            </a:r>
            <a:r>
              <a:rPr lang="tr-TR" dirty="0"/>
              <a:t>kişinin sosyal çevresinden soyutlanması, arkadaşları ve topluluk tarafından reddedilmesi.</a:t>
            </a:r>
          </a:p>
          <a:p>
            <a:endParaRPr lang="tr-TR" dirty="0"/>
          </a:p>
        </p:txBody>
      </p:sp>
    </p:spTree>
    <p:extLst>
      <p:ext uri="{BB962C8B-B14F-4D97-AF65-F5344CB8AC3E}">
        <p14:creationId xmlns:p14="http://schemas.microsoft.com/office/powerpoint/2010/main" val="823435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DUYGUSAL ZORBALIK</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Duygusal </a:t>
            </a:r>
            <a:r>
              <a:rPr lang="tr-TR" dirty="0"/>
              <a:t>zorbalık, bir kişinin diğer bir kişiye karşı kasıtlı olarak duygusal acı ve rahatsızlık yaratmaya yönelik davranışları içeren bir tür zorbalıktır. Bu tür zorbalık genellikle kişinin duygusal refahını hedef alır ve kurbanın özsaygısını, özgüvenini ve genel psikolojik sağlığını olumsuz etkileyebilir.</a:t>
            </a:r>
          </a:p>
          <a:p>
            <a:pPr marL="0" indent="0">
              <a:buNone/>
            </a:pPr>
            <a:r>
              <a:rPr lang="tr-TR" dirty="0"/>
              <a:t>Duygusal zorbalık örnekleri şunları içerebilir:</a:t>
            </a:r>
          </a:p>
          <a:p>
            <a:r>
              <a:rPr lang="tr-TR" b="1" dirty="0"/>
              <a:t>Aşağılama ve </a:t>
            </a:r>
            <a:r>
              <a:rPr lang="tr-TR" b="1" dirty="0" smtClean="0"/>
              <a:t>Küçümseme: </a:t>
            </a:r>
            <a:r>
              <a:rPr lang="tr-TR" dirty="0" smtClean="0"/>
              <a:t>Kişiyi </a:t>
            </a:r>
            <a:r>
              <a:rPr lang="tr-TR" dirty="0"/>
              <a:t>değersizleştirmek, küçümsemek, aşağılamak veya alay etmek.</a:t>
            </a:r>
          </a:p>
          <a:p>
            <a:r>
              <a:rPr lang="tr-TR" b="1" dirty="0" err="1"/>
              <a:t>Tehtit</a:t>
            </a:r>
            <a:r>
              <a:rPr lang="tr-TR" b="1" dirty="0"/>
              <a:t> </a:t>
            </a:r>
            <a:r>
              <a:rPr lang="tr-TR" b="1" dirty="0" smtClean="0"/>
              <a:t>Etme: </a:t>
            </a:r>
            <a:r>
              <a:rPr lang="tr-TR" dirty="0" smtClean="0"/>
              <a:t>Kişiyi </a:t>
            </a:r>
            <a:r>
              <a:rPr lang="tr-TR" dirty="0"/>
              <a:t>tehdit etme, zarar verme veya olumsuz sonuçlarla korkutma.</a:t>
            </a:r>
          </a:p>
          <a:p>
            <a:r>
              <a:rPr lang="tr-TR" b="1" dirty="0" smtClean="0"/>
              <a:t>Manipülasyon: </a:t>
            </a:r>
            <a:r>
              <a:rPr lang="tr-TR" dirty="0" smtClean="0"/>
              <a:t>Kişinin </a:t>
            </a:r>
            <a:r>
              <a:rPr lang="tr-TR" dirty="0"/>
              <a:t>düşüncelerini, hissettiklerini veya davranışlarını kontrol etmek amacıyla </a:t>
            </a:r>
            <a:r>
              <a:rPr lang="tr-TR" dirty="0" err="1"/>
              <a:t>manipülatif</a:t>
            </a:r>
            <a:r>
              <a:rPr lang="tr-TR" dirty="0"/>
              <a:t> davranışlar sergileme.</a:t>
            </a:r>
          </a:p>
          <a:p>
            <a:r>
              <a:rPr lang="tr-TR" b="1" dirty="0" smtClean="0"/>
              <a:t>İzolasyon: </a:t>
            </a:r>
            <a:r>
              <a:rPr lang="tr-TR" dirty="0" smtClean="0"/>
              <a:t>Kişiyi </a:t>
            </a:r>
            <a:r>
              <a:rPr lang="tr-TR" dirty="0"/>
              <a:t>sosyal olarak izole etme, sosyal çevresinden soyutlama veya destek sisteminden uzaklaştırma.</a:t>
            </a:r>
          </a:p>
          <a:p>
            <a:endParaRPr lang="tr-TR" dirty="0"/>
          </a:p>
        </p:txBody>
      </p:sp>
    </p:spTree>
    <p:extLst>
      <p:ext uri="{BB962C8B-B14F-4D97-AF65-F5344CB8AC3E}">
        <p14:creationId xmlns:p14="http://schemas.microsoft.com/office/powerpoint/2010/main" val="2545211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a:t>Duygusal </a:t>
            </a:r>
            <a:r>
              <a:rPr lang="tr-TR" b="1" dirty="0" smtClean="0"/>
              <a:t>İstismar: </a:t>
            </a:r>
            <a:r>
              <a:rPr lang="tr-TR" dirty="0" smtClean="0"/>
              <a:t>Kişinin </a:t>
            </a:r>
            <a:r>
              <a:rPr lang="tr-TR" dirty="0"/>
              <a:t>duygusal zayıflıklarını kullanarak bilinçli olarak acı çekmesine neden olma.</a:t>
            </a:r>
          </a:p>
          <a:p>
            <a:r>
              <a:rPr lang="tr-TR" b="1" dirty="0"/>
              <a:t>Yalnızlık Hissi </a:t>
            </a:r>
            <a:r>
              <a:rPr lang="tr-TR" b="1" dirty="0" smtClean="0"/>
              <a:t>Yaratma: </a:t>
            </a:r>
            <a:r>
              <a:rPr lang="tr-TR" dirty="0" smtClean="0"/>
              <a:t>Kişiyi </a:t>
            </a:r>
            <a:r>
              <a:rPr lang="tr-TR" dirty="0"/>
              <a:t>yalnız, terkedilmiş veya desteksiz hissettirme.</a:t>
            </a:r>
          </a:p>
          <a:p>
            <a:r>
              <a:rPr lang="tr-TR" b="1" dirty="0"/>
              <a:t>Aşırı </a:t>
            </a:r>
            <a:r>
              <a:rPr lang="tr-TR" b="1" dirty="0" smtClean="0"/>
              <a:t>Kontrol: K</a:t>
            </a:r>
            <a:r>
              <a:rPr lang="tr-TR" dirty="0" smtClean="0"/>
              <a:t>işinin </a:t>
            </a:r>
            <a:r>
              <a:rPr lang="tr-TR" dirty="0"/>
              <a:t>yaşamına aşırı müdahale etme, kararlarını kontrol etme veya özgürlüğünü kısıtlama.</a:t>
            </a:r>
          </a:p>
          <a:p>
            <a:r>
              <a:rPr lang="tr-TR" b="1" dirty="0"/>
              <a:t>Sürekli </a:t>
            </a:r>
            <a:r>
              <a:rPr lang="tr-TR" b="1" dirty="0" smtClean="0"/>
              <a:t>Eleştiri: </a:t>
            </a:r>
            <a:r>
              <a:rPr lang="tr-TR" dirty="0" smtClean="0"/>
              <a:t>Kişinin </a:t>
            </a:r>
            <a:r>
              <a:rPr lang="tr-TR" dirty="0"/>
              <a:t>sürekli olarak eleştirilmesi, hiçbir zaman yeterince iyi olmadığı hissini uyandırma.</a:t>
            </a:r>
          </a:p>
          <a:p>
            <a:r>
              <a:rPr lang="tr-TR" b="1" dirty="0"/>
              <a:t>Küçük </a:t>
            </a:r>
            <a:r>
              <a:rPr lang="tr-TR" b="1" dirty="0" smtClean="0"/>
              <a:t>Düşürme: </a:t>
            </a:r>
            <a:r>
              <a:rPr lang="tr-TR" dirty="0" smtClean="0"/>
              <a:t>Kişiyi </a:t>
            </a:r>
            <a:r>
              <a:rPr lang="tr-TR" dirty="0"/>
              <a:t>kamuoyu önünde küçük düşürme, aşağılama ve utandırma.</a:t>
            </a:r>
          </a:p>
          <a:p>
            <a:r>
              <a:rPr lang="tr-TR" b="1" dirty="0"/>
              <a:t>Sürekli </a:t>
            </a:r>
            <a:r>
              <a:rPr lang="tr-TR" b="1" dirty="0" smtClean="0"/>
              <a:t>Değişkenlik: </a:t>
            </a:r>
            <a:r>
              <a:rPr lang="tr-TR" dirty="0" smtClean="0"/>
              <a:t>Duygusal </a:t>
            </a:r>
            <a:r>
              <a:rPr lang="tr-TR" dirty="0"/>
              <a:t>durumları sürekli değiştirme, kişinin dengesini kaybetmesine neden olma.</a:t>
            </a:r>
          </a:p>
          <a:p>
            <a:endParaRPr lang="tr-TR" dirty="0"/>
          </a:p>
        </p:txBody>
      </p:sp>
    </p:spTree>
    <p:extLst>
      <p:ext uri="{BB962C8B-B14F-4D97-AF65-F5344CB8AC3E}">
        <p14:creationId xmlns:p14="http://schemas.microsoft.com/office/powerpoint/2010/main" val="181784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SİBER ZORBALIK</a:t>
            </a:r>
            <a:endParaRPr lang="tr-TR" dirty="0"/>
          </a:p>
        </p:txBody>
      </p:sp>
      <p:sp>
        <p:nvSpPr>
          <p:cNvPr id="3" name="İçerik Yer Tutucusu 2"/>
          <p:cNvSpPr>
            <a:spLocks noGrp="1"/>
          </p:cNvSpPr>
          <p:nvPr>
            <p:ph idx="1"/>
          </p:nvPr>
        </p:nvSpPr>
        <p:spPr/>
        <p:txBody>
          <a:bodyPr>
            <a:normAutofit fontScale="85000" lnSpcReduction="20000"/>
          </a:bodyPr>
          <a:lstStyle/>
          <a:p>
            <a:pPr marL="0" indent="0">
              <a:buNone/>
            </a:pPr>
            <a:r>
              <a:rPr lang="tr-TR" dirty="0"/>
              <a:t>Siber zorbalık veya diğer adıyla çevrimiçi zorbalık (</a:t>
            </a:r>
            <a:r>
              <a:rPr lang="tr-TR" dirty="0" err="1"/>
              <a:t>cyberbullying</a:t>
            </a:r>
            <a:r>
              <a:rPr lang="tr-TR" dirty="0"/>
              <a:t>), dijital teknoloji ve iletişim araçları kullanılarak kişilere karşı gerçekleştirilen zorlayıcı, tehdit edici veya rahatsız edici davranışları ifade eder. Bu tür zorbalık, internet, sosyal medya platformları, e-posta, mesajlaşma uygulamaları ve diğer dijital ortamlar aracılığıyla gerçekleştirilebilir. Siber zorbalık, kurbanın itibarını zedeleyebilir, duygusal sağlığını olumsuz etkileyebilir ve hatta bazen fiziksel güvenliğini tehlikeye atabilir.</a:t>
            </a:r>
          </a:p>
          <a:p>
            <a:pPr marL="0" indent="0">
              <a:buNone/>
            </a:pPr>
            <a:r>
              <a:rPr lang="tr-TR" dirty="0"/>
              <a:t>Siber zorbalık örnekleri şunları içerebilir:</a:t>
            </a:r>
          </a:p>
          <a:p>
            <a:r>
              <a:rPr lang="tr-TR" b="1" dirty="0"/>
              <a:t>Hakaret ve </a:t>
            </a:r>
            <a:r>
              <a:rPr lang="tr-TR" b="1" dirty="0" smtClean="0"/>
              <a:t>Küfürler: </a:t>
            </a:r>
            <a:r>
              <a:rPr lang="tr-TR" dirty="0" smtClean="0"/>
              <a:t>İnternet </a:t>
            </a:r>
            <a:r>
              <a:rPr lang="tr-TR" dirty="0"/>
              <a:t>üzerinden, sosyal medya hesapları aracılığıyla kişilere yönelik hakaret, küfür ve aşağılayıcı ifadeler kullanma.</a:t>
            </a:r>
          </a:p>
          <a:p>
            <a:r>
              <a:rPr lang="tr-TR" b="1" dirty="0"/>
              <a:t>Teşhir Etme (</a:t>
            </a:r>
            <a:r>
              <a:rPr lang="tr-TR" b="1" dirty="0" err="1"/>
              <a:t>Outing</a:t>
            </a:r>
            <a:r>
              <a:rPr lang="tr-TR" b="1" dirty="0" smtClean="0"/>
              <a:t>): </a:t>
            </a:r>
            <a:r>
              <a:rPr lang="tr-TR" dirty="0" smtClean="0"/>
              <a:t>Kişinin </a:t>
            </a:r>
            <a:r>
              <a:rPr lang="tr-TR" dirty="0"/>
              <a:t>özel bilgilerini, gizli sırlarını veya utanç verici bilgilerini çevrimiçi olarak ifşa etme.</a:t>
            </a:r>
          </a:p>
          <a:p>
            <a:r>
              <a:rPr lang="tr-TR" b="1" dirty="0"/>
              <a:t>Yalanlar ve </a:t>
            </a:r>
            <a:r>
              <a:rPr lang="tr-TR" b="1" dirty="0" smtClean="0"/>
              <a:t>İftiralar: </a:t>
            </a:r>
            <a:r>
              <a:rPr lang="tr-TR" dirty="0" smtClean="0"/>
              <a:t>Gerçek </a:t>
            </a:r>
            <a:r>
              <a:rPr lang="tr-TR" dirty="0"/>
              <a:t>olmayan bilgileri yayma, kişiyi yanıltma veya iftira atma.</a:t>
            </a:r>
          </a:p>
          <a:p>
            <a:r>
              <a:rPr lang="tr-TR" b="1" dirty="0" smtClean="0"/>
              <a:t>Tehditler: </a:t>
            </a:r>
            <a:r>
              <a:rPr lang="tr-TR" dirty="0" smtClean="0"/>
              <a:t>Çevrimiçi </a:t>
            </a:r>
            <a:r>
              <a:rPr lang="tr-TR" dirty="0"/>
              <a:t>tehditlerde bulunma, kişinin güvenliğini tehlikeye atma veya zarar verme amaçlı mesajlar gönderme.</a:t>
            </a:r>
          </a:p>
          <a:p>
            <a:endParaRPr lang="tr-TR" dirty="0"/>
          </a:p>
        </p:txBody>
      </p:sp>
    </p:spTree>
    <p:extLst>
      <p:ext uri="{BB962C8B-B14F-4D97-AF65-F5344CB8AC3E}">
        <p14:creationId xmlns:p14="http://schemas.microsoft.com/office/powerpoint/2010/main" val="5866463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b="1" dirty="0"/>
              <a:t>Fotoğraf veya Videoları Kötüye </a:t>
            </a:r>
            <a:r>
              <a:rPr lang="tr-TR" b="1" dirty="0" smtClean="0"/>
              <a:t>Kullanma: </a:t>
            </a:r>
            <a:r>
              <a:rPr lang="tr-TR" dirty="0" smtClean="0"/>
              <a:t>Kişinin </a:t>
            </a:r>
            <a:r>
              <a:rPr lang="tr-TR" dirty="0"/>
              <a:t>rızası olmadan özel fotoğraf veya videolarını paylaşma, bu içerikleri manipüle etme veya kullanma.</a:t>
            </a:r>
          </a:p>
          <a:p>
            <a:r>
              <a:rPr lang="tr-TR" b="1" dirty="0"/>
              <a:t>Takip Etme ve Taciz </a:t>
            </a:r>
            <a:r>
              <a:rPr lang="tr-TR" b="1" dirty="0" smtClean="0"/>
              <a:t>Etme: </a:t>
            </a:r>
            <a:r>
              <a:rPr lang="tr-TR" dirty="0" smtClean="0"/>
              <a:t>Kişiyi </a:t>
            </a:r>
            <a:r>
              <a:rPr lang="tr-TR" dirty="0"/>
              <a:t>çevrimiçi ortamda sürekli olarak takip etme, rahatsız edici mesajlar gönderme veya taciz etme.</a:t>
            </a:r>
          </a:p>
          <a:p>
            <a:r>
              <a:rPr lang="tr-TR" b="1" dirty="0"/>
              <a:t>Sosyal Medya Hesaplarını Ele </a:t>
            </a:r>
            <a:r>
              <a:rPr lang="tr-TR" b="1" dirty="0" smtClean="0"/>
              <a:t>Geçirme: </a:t>
            </a:r>
            <a:r>
              <a:rPr lang="tr-TR" dirty="0" smtClean="0"/>
              <a:t>Bir </a:t>
            </a:r>
            <a:r>
              <a:rPr lang="tr-TR" dirty="0"/>
              <a:t>kişinin sosyal medya hesaplarına izinsiz erişim sağlama veya hesapları ele geçirme.</a:t>
            </a:r>
          </a:p>
          <a:p>
            <a:r>
              <a:rPr lang="tr-TR" b="1" dirty="0"/>
              <a:t>Grup </a:t>
            </a:r>
            <a:r>
              <a:rPr lang="tr-TR" b="1" dirty="0" smtClean="0"/>
              <a:t>Zorbalığı: </a:t>
            </a:r>
            <a:r>
              <a:rPr lang="tr-TR" dirty="0" smtClean="0"/>
              <a:t>Çevrimiçi </a:t>
            </a:r>
            <a:r>
              <a:rPr lang="tr-TR" dirty="0"/>
              <a:t>gruplar aracılığıyla kişilere karşı koordineli bir şekilde zorbalık yapma</a:t>
            </a:r>
            <a:r>
              <a:rPr lang="tr-TR" dirty="0" smtClean="0"/>
              <a:t>.</a:t>
            </a:r>
          </a:p>
          <a:p>
            <a:pPr marL="0" indent="0">
              <a:buNone/>
            </a:pPr>
            <a:r>
              <a:rPr lang="tr-TR" dirty="0"/>
              <a:t>Siber zorbalık, mağdurun fiziksel olarak güvende olmasa bile duygusal ve psikolojik sağlığı üzerinde ciddi etkilere yol açabilir. Özellikle gençler arasında yaygın olan bu tür zorbalık, kurbanın kendine güvenini zedeleyebilir, depresyon, </a:t>
            </a:r>
            <a:r>
              <a:rPr lang="tr-TR" dirty="0" err="1"/>
              <a:t>anksiyete</a:t>
            </a:r>
            <a:r>
              <a:rPr lang="tr-TR" dirty="0"/>
              <a:t> ve intihar düşünceleri gibi ciddi sonuçlara neden olabilir.</a:t>
            </a:r>
          </a:p>
          <a:p>
            <a:endParaRPr lang="tr-TR" dirty="0"/>
          </a:p>
        </p:txBody>
      </p:sp>
    </p:spTree>
    <p:extLst>
      <p:ext uri="{BB962C8B-B14F-4D97-AF65-F5344CB8AC3E}">
        <p14:creationId xmlns:p14="http://schemas.microsoft.com/office/powerpoint/2010/main" val="603091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CİNSEL ZORBALIK</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a:t>Cinsel zorbalık, bir kişinin diğer bir kişiye karşı cinsellikle ilgili olarak rahatsız edici veya tehditkar davranışlarda bulunması durumunu ifade eder. Bu tür zorbalık, genellikle kişinin rızası olmaksızın cinsel içerikli davranışlara maruz bırakılma veya kişinin rızası alınmaksızın cinsel istismara uğrama şeklinde ortaya çıkabilir. Cinsel zorbalık, kurbanın cinsel güvenliğini tehdit edebilir ve ciddi psikolojik etkiler bırakabilir.</a:t>
            </a:r>
          </a:p>
          <a:p>
            <a:pPr marL="0" indent="0">
              <a:buNone/>
            </a:pPr>
            <a:r>
              <a:rPr lang="tr-TR" dirty="0"/>
              <a:t>Cinsel zorbalık örnekleri şunları içerebilir:</a:t>
            </a:r>
          </a:p>
          <a:p>
            <a:r>
              <a:rPr lang="tr-TR" b="1" dirty="0"/>
              <a:t>Cinsel </a:t>
            </a:r>
            <a:r>
              <a:rPr lang="tr-TR" b="1" dirty="0" smtClean="0"/>
              <a:t>Taciz: </a:t>
            </a:r>
            <a:r>
              <a:rPr lang="tr-TR" dirty="0" smtClean="0"/>
              <a:t>Kişinin </a:t>
            </a:r>
            <a:r>
              <a:rPr lang="tr-TR" dirty="0"/>
              <a:t>cinsel olarak rahatsız edilmesi, dokunulması veya cinsel içerikli sözlü tacize uğraması.</a:t>
            </a:r>
          </a:p>
          <a:p>
            <a:r>
              <a:rPr lang="tr-TR" b="1" dirty="0"/>
              <a:t>Zorla Cinsel </a:t>
            </a:r>
            <a:r>
              <a:rPr lang="tr-TR" b="1" dirty="0" smtClean="0"/>
              <a:t>İlişki: </a:t>
            </a:r>
            <a:r>
              <a:rPr lang="tr-TR" dirty="0" smtClean="0"/>
              <a:t>Kişinin </a:t>
            </a:r>
            <a:r>
              <a:rPr lang="tr-TR" dirty="0"/>
              <a:t>rızası olmadan cinsel ilişkiye zorlanması veya cinsel şiddete uğraması.</a:t>
            </a:r>
          </a:p>
          <a:p>
            <a:r>
              <a:rPr lang="tr-TR" b="1" dirty="0"/>
              <a:t>Cinsel </a:t>
            </a:r>
            <a:r>
              <a:rPr lang="tr-TR" b="1" dirty="0" smtClean="0"/>
              <a:t>İstismar: </a:t>
            </a:r>
            <a:r>
              <a:rPr lang="tr-TR" dirty="0" smtClean="0"/>
              <a:t>Çocukların </a:t>
            </a:r>
            <a:r>
              <a:rPr lang="tr-TR" dirty="0"/>
              <a:t>cinsel olarak istismar edilmesi, rızası olmayan cinsel içerikli faaliyetlere maruz bırakılması.</a:t>
            </a:r>
          </a:p>
          <a:p>
            <a:endParaRPr lang="tr-TR" dirty="0"/>
          </a:p>
        </p:txBody>
      </p:sp>
    </p:spTree>
    <p:extLst>
      <p:ext uri="{BB962C8B-B14F-4D97-AF65-F5344CB8AC3E}">
        <p14:creationId xmlns:p14="http://schemas.microsoft.com/office/powerpoint/2010/main" val="809770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a:t>Cinsel Şantaj: </a:t>
            </a:r>
            <a:r>
              <a:rPr lang="tr-TR" dirty="0"/>
              <a:t>Kişinin cinsel içerikli bilgileri veya görüntüleriyle tehdit edilmesi, bu bilgilerin yayılması karşılığında bir şey yapmaya zorlanması.</a:t>
            </a:r>
          </a:p>
          <a:p>
            <a:r>
              <a:rPr lang="tr-TR" b="1" dirty="0"/>
              <a:t>Cinsel İstismarın Yayılması: </a:t>
            </a:r>
            <a:r>
              <a:rPr lang="tr-TR" dirty="0"/>
              <a:t>Kişinin cinsel içerikli fotoğraf veya videolarının izinsiz olarak yayılması, paylaşılması.</a:t>
            </a:r>
          </a:p>
          <a:p>
            <a:r>
              <a:rPr lang="tr-TR" b="1" dirty="0"/>
              <a:t>Cinsel Ayrımcılık: </a:t>
            </a:r>
            <a:r>
              <a:rPr lang="tr-TR" dirty="0"/>
              <a:t>Kişinin cinsiyeti nedeniyle ayrımcılığa uğraması, cinsel kimliği veya cinsel yönelimi nedeniyle kötü muamele görmesi.</a:t>
            </a:r>
          </a:p>
          <a:p>
            <a:endParaRPr lang="tr-TR" dirty="0"/>
          </a:p>
        </p:txBody>
      </p:sp>
    </p:spTree>
    <p:extLst>
      <p:ext uri="{BB962C8B-B14F-4D97-AF65-F5344CB8AC3E}">
        <p14:creationId xmlns:p14="http://schemas.microsoft.com/office/powerpoint/2010/main" val="2662831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RASİST ZORBALIK</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err="1"/>
              <a:t>Rasist</a:t>
            </a:r>
            <a:r>
              <a:rPr lang="tr-TR" dirty="0"/>
              <a:t> zorbalık, bir kişinin ırk, etnik köken, renk, dil, kültür veya dini inançları gibi belirli bir özellik nedeniyle diğer bir kişiye yönelik olarak gerçekleştirilen ayrımcı ve aşağılayıcı davranışları ifade eder. Bu tür zorbalık, kurbanın kimliğiyle ilgili olarak önyargı, nefret ve ayrımcılık içeren davranışları içerir. </a:t>
            </a:r>
            <a:r>
              <a:rPr lang="tr-TR" dirty="0" err="1"/>
              <a:t>Rasist</a:t>
            </a:r>
            <a:r>
              <a:rPr lang="tr-TR" dirty="0"/>
              <a:t> zorbalık, bireyin haklarına ve insan onuruna saldırarak ciddi sonuçlara yol açabilir.</a:t>
            </a:r>
          </a:p>
          <a:p>
            <a:pPr marL="0" indent="0">
              <a:buNone/>
            </a:pPr>
            <a:r>
              <a:rPr lang="tr-TR" dirty="0" err="1"/>
              <a:t>Rasist</a:t>
            </a:r>
            <a:r>
              <a:rPr lang="tr-TR" dirty="0"/>
              <a:t> zorbalık örnekleri şunları içerebilir:</a:t>
            </a:r>
          </a:p>
          <a:p>
            <a:r>
              <a:rPr lang="tr-TR" b="1" dirty="0"/>
              <a:t>Ayrımcı Sözler ve </a:t>
            </a:r>
            <a:r>
              <a:rPr lang="tr-TR" b="1" dirty="0" smtClean="0"/>
              <a:t>Hakaretler: </a:t>
            </a:r>
            <a:r>
              <a:rPr lang="tr-TR" dirty="0" smtClean="0"/>
              <a:t>Kişinin </a:t>
            </a:r>
            <a:r>
              <a:rPr lang="tr-TR" dirty="0"/>
              <a:t>ırk, etnik köken veya dini inançlarına yönelik aşağılayıcı sözler ve hakaretler kullanma.</a:t>
            </a:r>
          </a:p>
          <a:p>
            <a:r>
              <a:rPr lang="tr-TR" b="1" dirty="0"/>
              <a:t>Fiziksel </a:t>
            </a:r>
            <a:r>
              <a:rPr lang="tr-TR" b="1" dirty="0" smtClean="0"/>
              <a:t>Zorbalık: </a:t>
            </a:r>
            <a:r>
              <a:rPr lang="tr-TR" dirty="0" smtClean="0"/>
              <a:t>Bir </a:t>
            </a:r>
            <a:r>
              <a:rPr lang="tr-TR" dirty="0"/>
              <a:t>kişinin ırk, etnik köken veya dini inançlarına dayalı olarak fiziksel şiddet uygulama.</a:t>
            </a:r>
          </a:p>
          <a:p>
            <a:r>
              <a:rPr lang="tr-TR" b="1" dirty="0"/>
              <a:t>Dışlama ve </a:t>
            </a:r>
            <a:r>
              <a:rPr lang="tr-TR" b="1" dirty="0" smtClean="0"/>
              <a:t>İzolasyon: </a:t>
            </a:r>
            <a:r>
              <a:rPr lang="tr-TR" dirty="0" smtClean="0"/>
              <a:t>Belirli </a:t>
            </a:r>
            <a:r>
              <a:rPr lang="tr-TR" dirty="0"/>
              <a:t>bir ırk veya etnik gruba mensup kişileri sosyal ortamlardan dışlama veya izole etme.</a:t>
            </a:r>
          </a:p>
          <a:p>
            <a:endParaRPr lang="tr-TR" dirty="0"/>
          </a:p>
        </p:txBody>
      </p:sp>
    </p:spTree>
    <p:extLst>
      <p:ext uri="{BB962C8B-B14F-4D97-AF65-F5344CB8AC3E}">
        <p14:creationId xmlns:p14="http://schemas.microsoft.com/office/powerpoint/2010/main" val="1351799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a:t>Ayrımcı Politikalar ve Uygulamalar: </a:t>
            </a:r>
            <a:r>
              <a:rPr lang="tr-TR" dirty="0"/>
              <a:t>Kurumların veya toplulukların, belirli bir ırk veya etnik gruba mensup bireylere karşı ayrımcı politikalar veya uygulamalar benimsemesi.</a:t>
            </a:r>
          </a:p>
          <a:p>
            <a:r>
              <a:rPr lang="tr-TR" b="1" dirty="0"/>
              <a:t>İnternet Üzerinden Nefret Söylemi: </a:t>
            </a:r>
            <a:r>
              <a:rPr lang="tr-TR" dirty="0"/>
              <a:t>Sosyal medya veya diğer dijital platformlarda belirli bir ırk veya etnik kökene yönelik nefret içerikli mesajlar yayma.</a:t>
            </a:r>
          </a:p>
          <a:p>
            <a:r>
              <a:rPr lang="tr-TR" b="1" dirty="0"/>
              <a:t>Ayrımcılıkla Motive Edilen Suçlar: </a:t>
            </a:r>
            <a:r>
              <a:rPr lang="tr-TR" dirty="0"/>
              <a:t>Bir kişinin ırkına veya etnik kökenine dayalı olarak hedef alındığı suçlar.</a:t>
            </a:r>
          </a:p>
          <a:p>
            <a:r>
              <a:rPr lang="tr-TR" b="1" dirty="0"/>
              <a:t>İş Yeri Ayrımcılığı: </a:t>
            </a:r>
            <a:r>
              <a:rPr lang="tr-TR" dirty="0"/>
              <a:t>İş yerlerinde ırk veya etnik köken nedeniyle ayrımcılık yapma, fırsat eşitsizliği yaratma.</a:t>
            </a:r>
          </a:p>
          <a:p>
            <a:r>
              <a:rPr lang="tr-TR" b="1"/>
              <a:t>Eğitim Ayrımcılığı: </a:t>
            </a:r>
            <a:r>
              <a:rPr lang="tr-TR"/>
              <a:t>Okullarda veya eğitim kurumlarında öğrencilere ırk veya etnik köken nedeniyle ayrımcılık yapma.</a:t>
            </a:r>
          </a:p>
          <a:p>
            <a:endParaRPr lang="tr-TR"/>
          </a:p>
        </p:txBody>
      </p:sp>
    </p:spTree>
    <p:extLst>
      <p:ext uri="{BB962C8B-B14F-4D97-AF65-F5344CB8AC3E}">
        <p14:creationId xmlns:p14="http://schemas.microsoft.com/office/powerpoint/2010/main" val="1220149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dirty="0"/>
              <a:t>Akran zorbalığı, genellikle eşit yaştaki bireyler arasında gerçekleşen sistematik, sürekli ve bir kişiyi olumsuz etkileyen bir davranıştır. Bu tür bir zorbalık, bir kişiye karşı duyarsız veya zarar verici davranışları içerebilir. Akran zorbalığı, fiziksel, sözlü, sosyal veya duygusal olabilir. Bu davranışlar genellikle güç dengesizliği temelinde gerçekleşir ve zorba, hedef kişiye karşı kontrolü elinde tutar</a:t>
            </a:r>
            <a:r>
              <a:rPr lang="tr-TR" dirty="0" smtClean="0"/>
              <a:t>.</a:t>
            </a:r>
          </a:p>
          <a:p>
            <a:r>
              <a:rPr lang="tr-TR" dirty="0"/>
              <a:t>Akran zorbalığı, genellikle güç dengesizliği üzerine kurulu bir ilişki olduğu için, zorba genellikle güçlü veya sosyal olarak üstün olan bir konumda bulunurken, hedef kişi daha savunmasız ve güçsüz bir konumda olabilir. Bu tür zorbalık, hedef kişide ciddi duygusal ve psikolojik etkilere neden olabilir.</a:t>
            </a:r>
            <a:endParaRPr lang="tr-TR" dirty="0"/>
          </a:p>
        </p:txBody>
      </p:sp>
    </p:spTree>
    <p:extLst>
      <p:ext uri="{BB962C8B-B14F-4D97-AF65-F5344CB8AC3E}">
        <p14:creationId xmlns:p14="http://schemas.microsoft.com/office/powerpoint/2010/main" val="2255848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Okul ortamlarında sıkça rastlanan akran zorbalığı, okul yönetimleri, öğretmenler ve ebeveynler tarafından önlenmeye çalışılmalıdır. Eğitim kurumları ve toplumlar, akran zorbalığına karşı farkındalık yaratmalı ve bu tür davranışları önlemek için etkili stratejiler geliştirmelidir.</a:t>
            </a:r>
            <a:endParaRPr lang="tr-TR" dirty="0"/>
          </a:p>
        </p:txBody>
      </p:sp>
    </p:spTree>
    <p:extLst>
      <p:ext uri="{BB962C8B-B14F-4D97-AF65-F5344CB8AC3E}">
        <p14:creationId xmlns:p14="http://schemas.microsoft.com/office/powerpoint/2010/main" val="460991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ZORBALIK TÜRLERİ</a:t>
            </a:r>
            <a:endParaRPr lang="tr-TR" dirty="0"/>
          </a:p>
        </p:txBody>
      </p:sp>
      <p:sp>
        <p:nvSpPr>
          <p:cNvPr id="3" name="İçerik Yer Tutucusu 2"/>
          <p:cNvSpPr>
            <a:spLocks noGrp="1"/>
          </p:cNvSpPr>
          <p:nvPr>
            <p:ph idx="1"/>
          </p:nvPr>
        </p:nvSpPr>
        <p:spPr/>
        <p:txBody>
          <a:bodyPr>
            <a:normAutofit fontScale="92500" lnSpcReduction="10000"/>
          </a:bodyPr>
          <a:lstStyle/>
          <a:p>
            <a:r>
              <a:rPr lang="tr-TR" b="1" dirty="0"/>
              <a:t>Fiziksel Zorbalık:</a:t>
            </a:r>
            <a:endParaRPr lang="tr-TR" dirty="0"/>
          </a:p>
          <a:p>
            <a:pPr marL="457200" lvl="1" indent="0">
              <a:buNone/>
            </a:pPr>
            <a:r>
              <a:rPr lang="tr-TR" dirty="0"/>
              <a:t>Bu tür zorbalık, bir kişiye yönelik fiziksel saldırıları içerir. Tekmeleme, yumruk atma, itme gibi davranışlar fiziksel zorbalığa örnektir.</a:t>
            </a:r>
          </a:p>
          <a:p>
            <a:r>
              <a:rPr lang="tr-TR" b="1" dirty="0"/>
              <a:t>Sözlü Zorbalık:</a:t>
            </a:r>
            <a:endParaRPr lang="tr-TR" dirty="0"/>
          </a:p>
          <a:p>
            <a:pPr marL="457200" lvl="1" indent="0">
              <a:buNone/>
            </a:pPr>
            <a:r>
              <a:rPr lang="tr-TR" dirty="0"/>
              <a:t>Aşağılama, küfür etme, hakaret etme, alay etme ve dedikodu yapma gibi sözlü saldırıları içerir. Bu tür zorbalık, kişinin duygusal sağlığını olumsuz etkileyebilir.</a:t>
            </a:r>
          </a:p>
          <a:p>
            <a:r>
              <a:rPr lang="tr-TR" b="1" dirty="0"/>
              <a:t>Sosyal Zorbalık:</a:t>
            </a:r>
            <a:endParaRPr lang="tr-TR" dirty="0"/>
          </a:p>
          <a:p>
            <a:pPr marL="457200" lvl="1" indent="0">
              <a:buNone/>
            </a:pPr>
            <a:r>
              <a:rPr lang="tr-TR" dirty="0"/>
              <a:t>Sosyal zorbalık, kişiyi sosyal olarak dışlama, grup içinde maruz kalınan olumsuz davranışlar, dedikodu yayma, arkadaş çevresinden soyutlama gibi davranışları içerir.</a:t>
            </a:r>
          </a:p>
          <a:p>
            <a:r>
              <a:rPr lang="tr-TR" b="1" dirty="0"/>
              <a:t>Duygusal Zorbalık:</a:t>
            </a:r>
            <a:endParaRPr lang="tr-TR" dirty="0"/>
          </a:p>
          <a:p>
            <a:pPr marL="457200" lvl="1" indent="0">
              <a:buNone/>
            </a:pPr>
            <a:r>
              <a:rPr lang="tr-TR" dirty="0"/>
              <a:t>Manipülasyon, tehdit etme, duygusal şantaj yapma gibi davranışları içerir. Kişinin duygusal refahına zarar verme amacını taşır.</a:t>
            </a:r>
          </a:p>
          <a:p>
            <a:endParaRPr lang="tr-TR" dirty="0"/>
          </a:p>
        </p:txBody>
      </p:sp>
    </p:spTree>
    <p:extLst>
      <p:ext uri="{BB962C8B-B14F-4D97-AF65-F5344CB8AC3E}">
        <p14:creationId xmlns:p14="http://schemas.microsoft.com/office/powerpoint/2010/main" val="118373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b="1" dirty="0" smtClean="0"/>
              <a:t>Siber (Dijital) </a:t>
            </a:r>
            <a:r>
              <a:rPr lang="tr-TR" b="1" dirty="0"/>
              <a:t>Zorbalık (</a:t>
            </a:r>
            <a:r>
              <a:rPr lang="tr-TR" b="1" dirty="0" err="1"/>
              <a:t>Cyberbullying</a:t>
            </a:r>
            <a:r>
              <a:rPr lang="tr-TR" b="1" dirty="0"/>
              <a:t>):</a:t>
            </a:r>
            <a:endParaRPr lang="tr-TR" dirty="0"/>
          </a:p>
          <a:p>
            <a:pPr marL="457200" lvl="1" indent="0">
              <a:buNone/>
            </a:pPr>
            <a:r>
              <a:rPr lang="tr-TR" dirty="0"/>
              <a:t>İnternet, sosyal medya ve diğer dijital platformlar aracılığıyla yapılan zorbalık şeklidir. Saldırgan mesajlar gönderme, özel bilgileri paylaşma, çevrimiçi iftira gibi davranışları içerir.</a:t>
            </a:r>
          </a:p>
          <a:p>
            <a:r>
              <a:rPr lang="tr-TR" b="1" dirty="0"/>
              <a:t>Cinsel Zorbalık:</a:t>
            </a:r>
            <a:endParaRPr lang="tr-TR" dirty="0"/>
          </a:p>
          <a:p>
            <a:pPr marL="457200" lvl="1" indent="0">
              <a:buNone/>
            </a:pPr>
            <a:r>
              <a:rPr lang="tr-TR" dirty="0"/>
              <a:t>Cinsel içerikli tehditler, dokunma veya cinsel açıdan istismara yönelik davranışları içerir. Bu tür zorbalık, cinsel tacize veya şiddete dönüşebilir.</a:t>
            </a:r>
          </a:p>
          <a:p>
            <a:r>
              <a:rPr lang="tr-TR" b="1" dirty="0" err="1"/>
              <a:t>Rasist</a:t>
            </a:r>
            <a:r>
              <a:rPr lang="tr-TR" b="1" dirty="0"/>
              <a:t> veya Ayrımcı Zorbalık:</a:t>
            </a:r>
            <a:endParaRPr lang="tr-TR" dirty="0"/>
          </a:p>
          <a:p>
            <a:pPr marL="457200" lvl="1" indent="0">
              <a:buNone/>
            </a:pPr>
            <a:r>
              <a:rPr lang="tr-TR" dirty="0"/>
              <a:t>Kişinin ırkı, etnik kökeni, din veya cinsel yönelimi gibi özelliklere dayalı olarak yapılan zorbalık şeklidir. Bu tür zorbalık, önyargı ve ayrımcılık içerebilir.</a:t>
            </a:r>
          </a:p>
          <a:p>
            <a:r>
              <a:rPr lang="tr-TR" b="1" dirty="0"/>
              <a:t>Yatıştırıcı veya Koruyucu Zorbalık:</a:t>
            </a:r>
            <a:endParaRPr lang="tr-TR" dirty="0"/>
          </a:p>
          <a:p>
            <a:pPr marL="457200" lvl="1" indent="0">
              <a:buNone/>
            </a:pPr>
            <a:r>
              <a:rPr lang="tr-TR" dirty="0"/>
              <a:t>Bir kişiyi kontrol etmeye veya onu korumaya yönelik davranışları içerir. Bu tür zorbalık, kişinin özgürlüğüne veya kişisel alanına müdahaleyi içerebilir.</a:t>
            </a:r>
          </a:p>
          <a:p>
            <a:r>
              <a:rPr lang="tr-TR" b="1" dirty="0"/>
              <a:t>Malzeme veya Maddi Zorbalık:</a:t>
            </a:r>
            <a:endParaRPr lang="tr-TR" dirty="0"/>
          </a:p>
          <a:p>
            <a:pPr marL="457200" lvl="1" indent="0">
              <a:buNone/>
            </a:pPr>
            <a:r>
              <a:rPr lang="tr-TR" dirty="0"/>
              <a:t>Kişinin eşyalarını çalma, zarar verme, manipülasyon veya maddi kaynaklara yönelik saldırıları içerir.</a:t>
            </a:r>
          </a:p>
          <a:p>
            <a:endParaRPr lang="tr-TR" dirty="0"/>
          </a:p>
        </p:txBody>
      </p:sp>
    </p:spTree>
    <p:extLst>
      <p:ext uri="{BB962C8B-B14F-4D97-AF65-F5344CB8AC3E}">
        <p14:creationId xmlns:p14="http://schemas.microsoft.com/office/powerpoint/2010/main" val="1239008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FİZİKSEL ZORBALIK</a:t>
            </a:r>
            <a:endParaRPr lang="tr-TR" dirty="0"/>
          </a:p>
        </p:txBody>
      </p:sp>
      <p:sp>
        <p:nvSpPr>
          <p:cNvPr id="3" name="İçerik Yer Tutucusu 2"/>
          <p:cNvSpPr>
            <a:spLocks noGrp="1"/>
          </p:cNvSpPr>
          <p:nvPr>
            <p:ph idx="1"/>
          </p:nvPr>
        </p:nvSpPr>
        <p:spPr/>
        <p:txBody>
          <a:bodyPr>
            <a:normAutofit fontScale="85000" lnSpcReduction="10000"/>
          </a:bodyPr>
          <a:lstStyle/>
          <a:p>
            <a:pPr marL="0" indent="0">
              <a:buNone/>
            </a:pPr>
            <a:r>
              <a:rPr lang="tr-TR" dirty="0"/>
              <a:t>Fiziksel zorbalık, bir kişinin diğer bir kişiye karşı kasıtlı olarak şiddet içeren davranışlarda bulunması durumunu ifade eder. Bu tür zorbalık, kişinin fiziksel sağlığına zarar verebilecek bir dizi davranış içerebilir. Fiziksel zorbalık, genellikle bir kişinin diğerine fiziksel olarak zarar verme, kuvvet kullanma veya tehdit etme şeklinde gerçekleşir.</a:t>
            </a:r>
          </a:p>
          <a:p>
            <a:pPr marL="0" indent="0">
              <a:buNone/>
            </a:pPr>
            <a:r>
              <a:rPr lang="tr-TR" dirty="0"/>
              <a:t>Fiziksel zorbalık örnekleri şunları içerebilir:</a:t>
            </a:r>
          </a:p>
          <a:p>
            <a:r>
              <a:rPr lang="tr-TR" b="1" dirty="0"/>
              <a:t>Yumruk </a:t>
            </a:r>
            <a:r>
              <a:rPr lang="tr-TR" b="1" dirty="0" smtClean="0"/>
              <a:t>Atma: </a:t>
            </a:r>
            <a:r>
              <a:rPr lang="tr-TR" dirty="0" smtClean="0"/>
              <a:t>Bir </a:t>
            </a:r>
            <a:r>
              <a:rPr lang="tr-TR" dirty="0"/>
              <a:t>kişinin diğerine yumruk atması veya vurma girişiminde bulunması.</a:t>
            </a:r>
          </a:p>
          <a:p>
            <a:r>
              <a:rPr lang="tr-TR" b="1" dirty="0" smtClean="0"/>
              <a:t>Tekmeleme: </a:t>
            </a:r>
            <a:r>
              <a:rPr lang="tr-TR" dirty="0" smtClean="0"/>
              <a:t>Bir </a:t>
            </a:r>
            <a:r>
              <a:rPr lang="tr-TR" dirty="0"/>
              <a:t>kişinin diğerine tekme atması veya tekmeli saldırıda bulunması.</a:t>
            </a:r>
          </a:p>
          <a:p>
            <a:r>
              <a:rPr lang="tr-TR" b="1" dirty="0" smtClean="0"/>
              <a:t>İtme: </a:t>
            </a:r>
            <a:r>
              <a:rPr lang="tr-TR" dirty="0" smtClean="0"/>
              <a:t>Bir </a:t>
            </a:r>
            <a:r>
              <a:rPr lang="tr-TR" dirty="0"/>
              <a:t>kişinin diğerini itmesi, yere düşürmesi veya bir nesneye çarpması.</a:t>
            </a:r>
          </a:p>
          <a:p>
            <a:r>
              <a:rPr lang="tr-TR" b="1" dirty="0"/>
              <a:t>Saç </a:t>
            </a:r>
            <a:r>
              <a:rPr lang="tr-TR" b="1" dirty="0" smtClean="0"/>
              <a:t>Çekme: </a:t>
            </a:r>
            <a:r>
              <a:rPr lang="tr-TR" dirty="0" smtClean="0"/>
              <a:t>Bir </a:t>
            </a:r>
            <a:r>
              <a:rPr lang="tr-TR" dirty="0"/>
              <a:t>kişinin diğerinin saçını çekmesi veya çekmeye yönelik saldırıda bulunması.</a:t>
            </a:r>
          </a:p>
          <a:p>
            <a:r>
              <a:rPr lang="tr-TR" b="1" dirty="0"/>
              <a:t>Darp </a:t>
            </a:r>
            <a:r>
              <a:rPr lang="tr-TR" b="1" dirty="0" smtClean="0"/>
              <a:t>Etme: </a:t>
            </a:r>
            <a:r>
              <a:rPr lang="tr-TR" dirty="0" smtClean="0"/>
              <a:t>Bir </a:t>
            </a:r>
            <a:r>
              <a:rPr lang="tr-TR" dirty="0"/>
              <a:t>kişinin diğerini yumruklama, tekmeleme veya diğer fiziksel şiddet biçimleriyle darp etmesi.</a:t>
            </a:r>
          </a:p>
          <a:p>
            <a:endParaRPr lang="tr-TR" dirty="0"/>
          </a:p>
        </p:txBody>
      </p:sp>
    </p:spTree>
    <p:extLst>
      <p:ext uri="{BB962C8B-B14F-4D97-AF65-F5344CB8AC3E}">
        <p14:creationId xmlns:p14="http://schemas.microsoft.com/office/powerpoint/2010/main" val="2144846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Fiziksel zorbalık, genellikle kontrol ve güç ilişkileri temelinde gerçekleşir. Bu tür zorbalık, kurbanın fiziksel sağlığına zarar vermenin yanı sıra, duygusal ve psikolojik etkiler de yaratabilir. Fiziksel zorbalığın hukuki sonuçları da olabilir ve bir suç olarak kabul edilebilir.</a:t>
            </a:r>
            <a:endParaRPr lang="tr-TR" dirty="0"/>
          </a:p>
        </p:txBody>
      </p:sp>
    </p:spTree>
    <p:extLst>
      <p:ext uri="{BB962C8B-B14F-4D97-AF65-F5344CB8AC3E}">
        <p14:creationId xmlns:p14="http://schemas.microsoft.com/office/powerpoint/2010/main" val="282102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SÖZLÜ ZORBALIK</a:t>
            </a:r>
            <a:br>
              <a:rPr lang="tr-TR" dirty="0" smtClean="0"/>
            </a:b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a:t>Sözlü zorbalık, kişinin sözlü olarak diğer bir kişiye kasıtlı olarak zarar veren veya rahatsız eden davranışlar sergilemesi durumudur. Bu tür zorbalık, sözlerin kullanılması yoluyla, aşağılamalar, küfürler, hakaretler veya tehditler gibi dil temelli davranışları içerir. Sözlü zorbalık, hedef kişinin duygusal sağlığını etkileyebilir ve uzun vadeli etkiler bırakabilir.</a:t>
            </a:r>
          </a:p>
          <a:p>
            <a:pPr marL="0" indent="0">
              <a:buNone/>
            </a:pPr>
            <a:r>
              <a:rPr lang="tr-TR" dirty="0"/>
              <a:t>Sözlü zorbalık örnekleri şunları içerebilir:</a:t>
            </a:r>
          </a:p>
          <a:p>
            <a:r>
              <a:rPr lang="tr-TR" b="1" dirty="0" smtClean="0"/>
              <a:t>Hakaretler: </a:t>
            </a:r>
            <a:r>
              <a:rPr lang="tr-TR" dirty="0" smtClean="0"/>
              <a:t>Kişinin </a:t>
            </a:r>
            <a:r>
              <a:rPr lang="tr-TR" dirty="0"/>
              <a:t>değerini düşürmeye yönelik küfürlü veya aşağılayıcı ifadeler kullanma.</a:t>
            </a:r>
          </a:p>
          <a:p>
            <a:r>
              <a:rPr lang="tr-TR" b="1" dirty="0" smtClean="0"/>
              <a:t>Küfürler: </a:t>
            </a:r>
            <a:r>
              <a:rPr lang="tr-TR" dirty="0" smtClean="0"/>
              <a:t>Küfürlü </a:t>
            </a:r>
            <a:r>
              <a:rPr lang="tr-TR" dirty="0"/>
              <a:t>ifadeleri kullanarak kişiyi rahatsız etme veya aşağılama.</a:t>
            </a:r>
          </a:p>
          <a:p>
            <a:r>
              <a:rPr lang="tr-TR" b="1" dirty="0"/>
              <a:t>Alay </a:t>
            </a:r>
            <a:r>
              <a:rPr lang="tr-TR" b="1" dirty="0" smtClean="0"/>
              <a:t>Etme: </a:t>
            </a:r>
            <a:r>
              <a:rPr lang="tr-TR" dirty="0" smtClean="0"/>
              <a:t>Bir </a:t>
            </a:r>
            <a:r>
              <a:rPr lang="tr-TR" dirty="0"/>
              <a:t>kişinin fiziksel görünüşü, yetenekleri veya özellikleri üzerinden alay etme.</a:t>
            </a:r>
          </a:p>
          <a:p>
            <a:r>
              <a:rPr lang="tr-TR" b="1" dirty="0"/>
              <a:t>Dedikodu </a:t>
            </a:r>
            <a:r>
              <a:rPr lang="tr-TR" b="1" dirty="0" smtClean="0"/>
              <a:t>Yayma: </a:t>
            </a:r>
            <a:r>
              <a:rPr lang="tr-TR" dirty="0" smtClean="0"/>
              <a:t>Gerçek </a:t>
            </a:r>
            <a:r>
              <a:rPr lang="tr-TR" dirty="0"/>
              <a:t>olmayan veya iftira niteliğinde bilgileri yayma, kişinin itibarını zedelemeye çalışma.</a:t>
            </a:r>
          </a:p>
          <a:p>
            <a:endParaRPr lang="tr-TR" dirty="0"/>
          </a:p>
        </p:txBody>
      </p:sp>
    </p:spTree>
    <p:extLst>
      <p:ext uri="{BB962C8B-B14F-4D97-AF65-F5344CB8AC3E}">
        <p14:creationId xmlns:p14="http://schemas.microsoft.com/office/powerpoint/2010/main" val="130020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b="1" dirty="0"/>
              <a:t>Teşhir Etme: </a:t>
            </a:r>
            <a:r>
              <a:rPr lang="tr-TR" dirty="0"/>
              <a:t>Kişinin özel yaşantısını, utanç verici durumlarını veya özel bilgilerini açığa çıkararak teşhir etme.</a:t>
            </a:r>
          </a:p>
          <a:p>
            <a:r>
              <a:rPr lang="tr-TR" b="1" dirty="0" err="1"/>
              <a:t>Tehtit</a:t>
            </a:r>
            <a:r>
              <a:rPr lang="tr-TR" b="1" dirty="0"/>
              <a:t> Etme: </a:t>
            </a:r>
            <a:r>
              <a:rPr lang="tr-TR" dirty="0"/>
              <a:t>Kişiye yönelik fiziksel, duygusal veya sosyal tehditlerde bulunma.</a:t>
            </a:r>
          </a:p>
          <a:p>
            <a:r>
              <a:rPr lang="tr-TR" b="1" dirty="0"/>
              <a:t>Aşağılama ve Aşağı Bakma: </a:t>
            </a:r>
            <a:r>
              <a:rPr lang="tr-TR" dirty="0"/>
              <a:t>Kişiyi küçümseme, değersizleştirme veya aşağılama amacı taşıyan davranışlar sergileme.</a:t>
            </a:r>
          </a:p>
          <a:p>
            <a:r>
              <a:rPr lang="tr-TR" b="1" dirty="0"/>
              <a:t>İsim Takma: </a:t>
            </a:r>
            <a:r>
              <a:rPr lang="tr-TR" dirty="0"/>
              <a:t>Kişiye aşağılayıcı isimler takma veya küçük düşürücü ifadeler kullanma.</a:t>
            </a:r>
          </a:p>
          <a:p>
            <a:pPr marL="0" indent="0">
              <a:buNone/>
            </a:pPr>
            <a:r>
              <a:rPr lang="tr-TR" dirty="0"/>
              <a:t>Sözlü zorbalık, kurbanın duygusal sağlığını ciddi şekilde etkileyebilir. Bu tür zorbalığa maruz kalan kişilerde düşük özsaygı, </a:t>
            </a:r>
            <a:r>
              <a:rPr lang="tr-TR" dirty="0" err="1"/>
              <a:t>anksiyete</a:t>
            </a:r>
            <a:r>
              <a:rPr lang="tr-TR" dirty="0"/>
              <a:t>, depresyon ve diğer psikolojik sorunlar ortaya çıkabilir. Ayrıca, sözlü zorbalık, kurbanın sosyal ilişkilerini olumsuz etkileyebilir ve hedef kişiyi izole edebilir.</a:t>
            </a:r>
            <a:endParaRPr lang="tr-TR" dirty="0"/>
          </a:p>
        </p:txBody>
      </p:sp>
    </p:spTree>
    <p:extLst>
      <p:ext uri="{BB962C8B-B14F-4D97-AF65-F5344CB8AC3E}">
        <p14:creationId xmlns:p14="http://schemas.microsoft.com/office/powerpoint/2010/main" val="40638954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79</TotalTime>
  <Words>1856</Words>
  <Application>Microsoft Office PowerPoint</Application>
  <PresentationFormat>Geniş ekran</PresentationFormat>
  <Paragraphs>101</Paragraphs>
  <Slides>19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Arial</vt:lpstr>
      <vt:lpstr>Century Gothic</vt:lpstr>
      <vt:lpstr>Wingdings 3</vt:lpstr>
      <vt:lpstr>İyon</vt:lpstr>
      <vt:lpstr>AKRAN ZORBALIĞI</vt:lpstr>
      <vt:lpstr>PowerPoint Sunusu</vt:lpstr>
      <vt:lpstr>PowerPoint Sunusu</vt:lpstr>
      <vt:lpstr>ZORBALIK TÜRLERİ</vt:lpstr>
      <vt:lpstr>PowerPoint Sunusu</vt:lpstr>
      <vt:lpstr>FİZİKSEL ZORBALIK</vt:lpstr>
      <vt:lpstr>PowerPoint Sunusu</vt:lpstr>
      <vt:lpstr>SÖZLÜ ZORBALIK </vt:lpstr>
      <vt:lpstr>PowerPoint Sunusu</vt:lpstr>
      <vt:lpstr>SOSYAL ZORBALIK</vt:lpstr>
      <vt:lpstr>PowerPoint Sunusu</vt:lpstr>
      <vt:lpstr>DUYGUSAL ZORBALIK</vt:lpstr>
      <vt:lpstr>PowerPoint Sunusu</vt:lpstr>
      <vt:lpstr>SİBER ZORBALIK</vt:lpstr>
      <vt:lpstr>PowerPoint Sunusu</vt:lpstr>
      <vt:lpstr>CİNSEL ZORBALIK</vt:lpstr>
      <vt:lpstr>PowerPoint Sunusu</vt:lpstr>
      <vt:lpstr>RASİST ZORBALIK</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AKRAN ZORBALIĞI</dc:title>
  <dc:creator>aldor</dc:creator>
  <cp:lastModifiedBy>aldor</cp:lastModifiedBy>
  <cp:revision>7</cp:revision>
  <dcterms:created xsi:type="dcterms:W3CDTF">2024-01-29T11:22:28Z</dcterms:created>
  <dcterms:modified xsi:type="dcterms:W3CDTF">2024-01-29T12:41:36Z</dcterms:modified>
</cp:coreProperties>
</file>