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61" r:id="rId5"/>
    <p:sldId id="262" r:id="rId6"/>
    <p:sldId id="264" r:id="rId7"/>
    <p:sldId id="263" r:id="rId8"/>
    <p:sldId id="265" r:id="rId9"/>
    <p:sldId id="266" r:id="rId10"/>
    <p:sldId id="267" r:id="rId11"/>
    <p:sldId id="268" r:id="rId12"/>
    <p:sldId id="269" r:id="rId13"/>
    <p:sldId id="270" r:id="rId14"/>
    <p:sldId id="271"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1" d="100"/>
          <a:sy n="111" d="100"/>
        </p:scale>
        <p:origin x="55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BD158893-E89A-461B-9644-BA211ED4D305}" type="datetimeFigureOut">
              <a:rPr lang="tr-TR" smtClean="0"/>
              <a:t>30.01.2024</a:t>
            </a:fld>
            <a:endParaRPr lang="tr-TR"/>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B727FBEA-8FA8-4916-9604-35B8708CC553}" type="slidenum">
              <a:rPr lang="tr-TR" smtClean="0"/>
              <a:t>‹#›</a:t>
            </a:fld>
            <a:endParaRPr lang="tr-TR"/>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01742791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D158893-E89A-461B-9644-BA211ED4D305}" type="datetimeFigureOut">
              <a:rPr lang="tr-TR" smtClean="0"/>
              <a:t>30.01.2024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727FBEA-8FA8-4916-9604-35B8708CC553}" type="slidenum">
              <a:rPr lang="tr-TR" smtClean="0"/>
              <a:t>‹#›</a:t>
            </a:fld>
            <a:endParaRPr lang="tr-TR"/>
          </a:p>
        </p:txBody>
      </p:sp>
    </p:spTree>
    <p:extLst>
      <p:ext uri="{BB962C8B-B14F-4D97-AF65-F5344CB8AC3E}">
        <p14:creationId xmlns:p14="http://schemas.microsoft.com/office/powerpoint/2010/main" val="102789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D158893-E89A-461B-9644-BA211ED4D305}" type="datetimeFigureOut">
              <a:rPr lang="tr-TR" smtClean="0"/>
              <a:t>30.01.2024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727FBEA-8FA8-4916-9604-35B8708CC553}" type="slidenum">
              <a:rPr lang="tr-TR" smtClean="0"/>
              <a:t>‹#›</a:t>
            </a:fld>
            <a:endParaRPr lang="tr-TR"/>
          </a:p>
        </p:txBody>
      </p:sp>
    </p:spTree>
    <p:extLst>
      <p:ext uri="{BB962C8B-B14F-4D97-AF65-F5344CB8AC3E}">
        <p14:creationId xmlns:p14="http://schemas.microsoft.com/office/powerpoint/2010/main" val="3672504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D158893-E89A-461B-9644-BA211ED4D305}" type="datetimeFigureOut">
              <a:rPr lang="tr-TR" smtClean="0"/>
              <a:t>30.01.2024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727FBEA-8FA8-4916-9604-35B8708CC553}" type="slidenum">
              <a:rPr lang="tr-TR" smtClean="0"/>
              <a:t>‹#›</a:t>
            </a:fld>
            <a:endParaRPr lang="tr-TR"/>
          </a:p>
        </p:txBody>
      </p:sp>
    </p:spTree>
    <p:extLst>
      <p:ext uri="{BB962C8B-B14F-4D97-AF65-F5344CB8AC3E}">
        <p14:creationId xmlns:p14="http://schemas.microsoft.com/office/powerpoint/2010/main" val="671975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BD158893-E89A-461B-9644-BA211ED4D305}" type="datetimeFigureOut">
              <a:rPr lang="tr-TR" smtClean="0"/>
              <a:t>30.01.2024</a:t>
            </a:fld>
            <a:endParaRPr lang="tr-TR"/>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B727FBEA-8FA8-4916-9604-35B8708CC553}" type="slidenum">
              <a:rPr lang="tr-TR" smtClean="0"/>
              <a:t>‹#›</a:t>
            </a:fld>
            <a:endParaRPr lang="tr-TR"/>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66370885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D158893-E89A-461B-9644-BA211ED4D305}" type="datetimeFigureOut">
              <a:rPr lang="tr-TR" smtClean="0"/>
              <a:t>30.01.2024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727FBEA-8FA8-4916-9604-35B8708CC553}" type="slidenum">
              <a:rPr lang="tr-TR" smtClean="0"/>
              <a:t>‹#›</a:t>
            </a:fld>
            <a:endParaRPr lang="tr-TR"/>
          </a:p>
        </p:txBody>
      </p:sp>
    </p:spTree>
    <p:extLst>
      <p:ext uri="{BB962C8B-B14F-4D97-AF65-F5344CB8AC3E}">
        <p14:creationId xmlns:p14="http://schemas.microsoft.com/office/powerpoint/2010/main" val="30124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D158893-E89A-461B-9644-BA211ED4D305}" type="datetimeFigureOut">
              <a:rPr lang="tr-TR" smtClean="0"/>
              <a:t>30.01.2024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727FBEA-8FA8-4916-9604-35B8708CC553}" type="slidenum">
              <a:rPr lang="tr-TR" smtClean="0"/>
              <a:t>‹#›</a:t>
            </a:fld>
            <a:endParaRPr lang="tr-TR"/>
          </a:p>
        </p:txBody>
      </p:sp>
    </p:spTree>
    <p:extLst>
      <p:ext uri="{BB962C8B-B14F-4D97-AF65-F5344CB8AC3E}">
        <p14:creationId xmlns:p14="http://schemas.microsoft.com/office/powerpoint/2010/main" val="1999615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D158893-E89A-461B-9644-BA211ED4D305}" type="datetimeFigureOut">
              <a:rPr lang="tr-TR" smtClean="0"/>
              <a:t>30.01.2024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727FBEA-8FA8-4916-9604-35B8708CC553}" type="slidenum">
              <a:rPr lang="tr-TR" smtClean="0"/>
              <a:t>‹#›</a:t>
            </a:fld>
            <a:endParaRPr lang="tr-TR"/>
          </a:p>
        </p:txBody>
      </p:sp>
    </p:spTree>
    <p:extLst>
      <p:ext uri="{BB962C8B-B14F-4D97-AF65-F5344CB8AC3E}">
        <p14:creationId xmlns:p14="http://schemas.microsoft.com/office/powerpoint/2010/main" val="487364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158893-E89A-461B-9644-BA211ED4D305}" type="datetimeFigureOut">
              <a:rPr lang="tr-TR" smtClean="0"/>
              <a:t>30.01.2024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727FBEA-8FA8-4916-9604-35B8708CC553}" type="slidenum">
              <a:rPr lang="tr-TR" smtClean="0"/>
              <a:t>‹#›</a:t>
            </a:fld>
            <a:endParaRPr lang="tr-TR"/>
          </a:p>
        </p:txBody>
      </p:sp>
    </p:spTree>
    <p:extLst>
      <p:ext uri="{BB962C8B-B14F-4D97-AF65-F5344CB8AC3E}">
        <p14:creationId xmlns:p14="http://schemas.microsoft.com/office/powerpoint/2010/main" val="1263772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D158893-E89A-461B-9644-BA211ED4D305}" type="datetimeFigureOut">
              <a:rPr lang="tr-TR" smtClean="0"/>
              <a:t>30.01.2024</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B727FBEA-8FA8-4916-9604-35B8708CC553}"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65008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D158893-E89A-461B-9644-BA211ED4D305}" type="datetimeFigureOut">
              <a:rPr lang="tr-TR" smtClean="0"/>
              <a:t>30.01.2024</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B727FBEA-8FA8-4916-9604-35B8708CC553}"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77179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BD158893-E89A-461B-9644-BA211ED4D305}" type="datetimeFigureOut">
              <a:rPr lang="tr-TR" smtClean="0"/>
              <a:t>30.01.2024</a:t>
            </a:fld>
            <a:endParaRPr lang="tr-T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tr-T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B727FBEA-8FA8-4916-9604-35B8708CC553}" type="slidenum">
              <a:rPr lang="tr-TR" smtClean="0"/>
              <a:t>‹#›</a:t>
            </a:fld>
            <a:endParaRPr lang="tr-TR"/>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47553808"/>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368">
          <p15:clr>
            <a:srgbClr val="F26B43"/>
          </p15:clr>
        </p15:guide>
        <p15:guide id="2" orient="horz" pos="1440">
          <p15:clr>
            <a:srgbClr val="F26B43"/>
          </p15:clr>
        </p15:guide>
        <p15:guide id="3" orient="horz" pos="3696">
          <p15:clr>
            <a:srgbClr val="F26B43"/>
          </p15:clr>
        </p15:guide>
        <p15:guide id="4" orient="horz" pos="432">
          <p15:clr>
            <a:srgbClr val="F26B43"/>
          </p15:clr>
        </p15:guide>
        <p15:guide id="5" orient="horz" pos="1512">
          <p15:clr>
            <a:srgbClr val="F26B43"/>
          </p15:clr>
        </p15:guide>
        <p15:guide id="6" pos="6912">
          <p15:clr>
            <a:srgbClr val="F26B43"/>
          </p15:clr>
        </p15:guide>
        <p15:guide id="7" pos="936">
          <p15:clr>
            <a:srgbClr val="F26B43"/>
          </p15:clr>
        </p15:guide>
        <p15:guide id="8"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ÖFKE YÖNETİMİ</a:t>
            </a:r>
            <a:endParaRPr lang="tr-TR" dirty="0"/>
          </a:p>
        </p:txBody>
      </p:sp>
      <p:sp>
        <p:nvSpPr>
          <p:cNvPr id="3" name="Alt Başlık 2"/>
          <p:cNvSpPr>
            <a:spLocks noGrp="1"/>
          </p:cNvSpPr>
          <p:nvPr>
            <p:ph type="subTitle" idx="1"/>
          </p:nvPr>
        </p:nvSpPr>
        <p:spPr/>
        <p:txBody>
          <a:bodyPr/>
          <a:lstStyle/>
          <a:p>
            <a:r>
              <a:rPr lang="tr-TR" dirty="0" smtClean="0"/>
              <a:t>GEBZE REHBERLİK VE ARAŞTIRMA MERKEZİ</a:t>
            </a: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264" y="5611502"/>
            <a:ext cx="1165824" cy="1151607"/>
          </a:xfrm>
          <a:prstGeom prst="rect">
            <a:avLst/>
          </a:prstGeom>
        </p:spPr>
      </p:pic>
    </p:spTree>
    <p:extLst>
      <p:ext uri="{BB962C8B-B14F-4D97-AF65-F5344CB8AC3E}">
        <p14:creationId xmlns:p14="http://schemas.microsoft.com/office/powerpoint/2010/main" val="23504153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marL="0" indent="0">
              <a:buNone/>
            </a:pPr>
            <a:r>
              <a:rPr lang="tr-TR" b="1" dirty="0" smtClean="0"/>
              <a:t>Rehberli İmgeleme:</a:t>
            </a:r>
            <a:r>
              <a:rPr lang="tr-TR" dirty="0" smtClean="0"/>
              <a:t> </a:t>
            </a:r>
            <a:r>
              <a:rPr lang="tr-TR" dirty="0"/>
              <a:t>Kılavuz eşliğinde yapılan hayal kurma, sakinleşmeyi destekleyebilir. Bir rehberin sesini dinleyerek rahatlatıcı bir ortam hayal etmek, zihinsel rahatlama sağlayabilir.</a:t>
            </a:r>
          </a:p>
          <a:p>
            <a:pPr marL="0" indent="0">
              <a:buNone/>
            </a:pPr>
            <a:r>
              <a:rPr lang="tr-TR" b="1" dirty="0"/>
              <a:t>Doğa ile Zaman Geçirme:</a:t>
            </a:r>
            <a:r>
              <a:rPr lang="tr-TR" dirty="0"/>
              <a:t> Doğada dolaşmak, açık havada vakit geçirmek veya doğayla etkileşimde bulunmak, zihinsel rahatlamaya ve stresin azalmasına yardımcı olabilir.</a:t>
            </a:r>
          </a:p>
          <a:p>
            <a:pPr marL="0" indent="0">
              <a:buNone/>
            </a:pPr>
            <a:r>
              <a:rPr lang="tr-TR" b="1" dirty="0"/>
              <a:t>Müzik Dinleme:</a:t>
            </a:r>
            <a:r>
              <a:rPr lang="tr-TR" dirty="0"/>
              <a:t> Rahatlatıcı müzik dinlemek, stresi azaltabilir ve duygusal dengeyi sağlayabilir. Kişinin tercih ettiği türdeki müzikleri dinlemek, sakinleşmeye yardımcı olabilir.</a:t>
            </a:r>
          </a:p>
          <a:p>
            <a:pPr marL="0" indent="0">
              <a:buNone/>
            </a:pPr>
            <a:r>
              <a:rPr lang="tr-TR" b="1" dirty="0"/>
              <a:t>Kitap Okuma:</a:t>
            </a:r>
            <a:r>
              <a:rPr lang="tr-TR" dirty="0"/>
              <a:t> Sessiz bir ortamda kitap okuma, zihinsel olarak rahatlamaya ve stresi azaltmaya katkıda bulunabilir.</a:t>
            </a:r>
          </a:p>
          <a:p>
            <a:pPr marL="0" indent="0">
              <a:buNone/>
            </a:pPr>
            <a:r>
              <a:rPr lang="tr-TR" b="1" dirty="0"/>
              <a:t>Su ile Temas:</a:t>
            </a:r>
            <a:r>
              <a:rPr lang="tr-TR" dirty="0"/>
              <a:t> Duş almak, sıcak bir banyo yapmak veya bir </a:t>
            </a:r>
            <a:r>
              <a:rPr lang="tr-TR" dirty="0" err="1"/>
              <a:t>göletin</a:t>
            </a:r>
            <a:r>
              <a:rPr lang="tr-TR" dirty="0"/>
              <a:t> kenarında oturmak, su ile temas kurarak rahatlamanıza yardımcı olabilir.</a:t>
            </a:r>
          </a:p>
          <a:p>
            <a:pPr marL="0" indent="0">
              <a:buNone/>
            </a:pPr>
            <a:r>
              <a:rPr lang="tr-TR" b="1" dirty="0" err="1"/>
              <a:t>Mindfulness</a:t>
            </a:r>
            <a:r>
              <a:rPr lang="tr-TR" b="1" dirty="0"/>
              <a:t> (Farkındalık):</a:t>
            </a:r>
            <a:r>
              <a:rPr lang="tr-TR" dirty="0"/>
              <a:t> Farkındalık egzersizleri, anlık bilinçli farkındalık geliştirmeye odaklanır. Zihni anın içine odaklamak, stresle baş etmeye ve sakinleşmeye yardımcı olabilir.</a:t>
            </a:r>
          </a:p>
          <a:p>
            <a:endParaRPr lang="tr-TR" dirty="0"/>
          </a:p>
        </p:txBody>
      </p:sp>
    </p:spTree>
    <p:extLst>
      <p:ext uri="{BB962C8B-B14F-4D97-AF65-F5344CB8AC3E}">
        <p14:creationId xmlns:p14="http://schemas.microsoft.com/office/powerpoint/2010/main" val="17869008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İLETİŞİM BECERİLERİ- ETKİLİ İLETİŞİM</a:t>
            </a:r>
            <a:endParaRPr lang="tr-TR" dirty="0"/>
          </a:p>
        </p:txBody>
      </p:sp>
      <p:sp>
        <p:nvSpPr>
          <p:cNvPr id="3" name="İçerik Yer Tutucusu 2"/>
          <p:cNvSpPr>
            <a:spLocks noGrp="1"/>
          </p:cNvSpPr>
          <p:nvPr>
            <p:ph idx="1"/>
          </p:nvPr>
        </p:nvSpPr>
        <p:spPr/>
        <p:txBody>
          <a:bodyPr>
            <a:normAutofit fontScale="85000" lnSpcReduction="10000"/>
          </a:bodyPr>
          <a:lstStyle/>
          <a:p>
            <a:r>
              <a:rPr lang="tr-TR" dirty="0"/>
              <a:t>İletişim becerileri, etkili ve anlam dolu bir şekilde düşüncelerinizi, duygularınızı ve bilgilerinizi başkalarına aktarabilme yeteneğidir. İyi iletişim becerileri, kişisel ve mesleki ilişkilerde başarılı olmak, anlaşılmak ve anlamak için </a:t>
            </a:r>
            <a:r>
              <a:rPr lang="tr-TR" dirty="0" smtClean="0"/>
              <a:t>kritiktir. Etkili bir iletişim için şu beceriler kullanılabilir:</a:t>
            </a:r>
          </a:p>
          <a:p>
            <a:pPr marL="0" indent="0">
              <a:buNone/>
            </a:pPr>
            <a:r>
              <a:rPr lang="tr-TR" b="1" dirty="0"/>
              <a:t>Dinleme:</a:t>
            </a:r>
            <a:r>
              <a:rPr lang="tr-TR" dirty="0"/>
              <a:t> İyi bir iletişimin temeli etkili dinleme becerisidir. Karşınızdaki kişiyi dikkatlice dinlemek, söylediklerini anlamak ve empati göstermek önemlidir.</a:t>
            </a:r>
          </a:p>
          <a:p>
            <a:pPr marL="0" indent="0">
              <a:buNone/>
            </a:pPr>
            <a:r>
              <a:rPr lang="tr-TR" b="1" dirty="0"/>
              <a:t>Açıklık ve Netlik:</a:t>
            </a:r>
            <a:r>
              <a:rPr lang="tr-TR" dirty="0"/>
              <a:t> Düşüncelerinizi ve duygularınızı açık ve net bir şekilde ifade etmek, karşıdaki kişinin sizi daha iyi anlamasına yardımcı olur. Karmaşık ifadelerden kaçının ve açık bir dil kullanın.</a:t>
            </a:r>
          </a:p>
          <a:p>
            <a:pPr marL="0" indent="0">
              <a:buNone/>
            </a:pPr>
            <a:r>
              <a:rPr lang="tr-TR" b="1" dirty="0"/>
              <a:t>Empati:</a:t>
            </a:r>
            <a:r>
              <a:rPr lang="tr-TR" dirty="0"/>
              <a:t> Karşıdaki kişinin bakış açısını anlamak ve duygusal olarak bağ kurmak, etkili iletişimi destekler. </a:t>
            </a:r>
            <a:r>
              <a:rPr lang="tr-TR" dirty="0" err="1"/>
              <a:t>Empatik</a:t>
            </a:r>
            <a:r>
              <a:rPr lang="tr-TR" dirty="0"/>
              <a:t> bir iletişimci, karşıdaki kişinin duygularını ve perspektifini anlamaya çalışır.</a:t>
            </a:r>
          </a:p>
          <a:p>
            <a:pPr marL="0" indent="0">
              <a:buNone/>
            </a:pPr>
            <a:r>
              <a:rPr lang="tr-TR" b="1" dirty="0"/>
              <a:t>Doğru Beden Dili Kullanımı:</a:t>
            </a:r>
            <a:r>
              <a:rPr lang="tr-TR" dirty="0"/>
              <a:t> Vücut diliniz, sözlü iletişimi tamamlayan önemli bir faktördür. Göz teması kurmak, gülümsemek, açık bir duruş sergilemek gibi pozitif beden dili unsurları kullanmak önemlidir.</a:t>
            </a:r>
          </a:p>
          <a:p>
            <a:endParaRPr lang="tr-TR" dirty="0"/>
          </a:p>
        </p:txBody>
      </p:sp>
    </p:spTree>
    <p:extLst>
      <p:ext uri="{BB962C8B-B14F-4D97-AF65-F5344CB8AC3E}">
        <p14:creationId xmlns:p14="http://schemas.microsoft.com/office/powerpoint/2010/main" val="36124732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pPr marL="0" indent="0">
              <a:buNone/>
            </a:pPr>
            <a:r>
              <a:rPr lang="tr-TR" b="1" dirty="0"/>
              <a:t>Soru Sorma ve Geri Bildirim Alma:</a:t>
            </a:r>
            <a:r>
              <a:rPr lang="tr-TR" dirty="0"/>
              <a:t> Doğru sorular sormak, karşıdaki kişiyi daha iyi anlamanıza yardımcı olabilir. Ayrıca, geri bildirim almak ve vermek de iletişimi güçlendirebilir.</a:t>
            </a:r>
          </a:p>
          <a:p>
            <a:pPr marL="0" indent="0">
              <a:buNone/>
            </a:pPr>
            <a:r>
              <a:rPr lang="tr-TR" b="1" dirty="0"/>
              <a:t>Açık Uçlu Sorular Kullanma:</a:t>
            </a:r>
            <a:r>
              <a:rPr lang="tr-TR" dirty="0"/>
              <a:t> Kapalı sorular yerine açık uçlu sorular kullanmak, karşıdaki kişinin daha fazla bilgi vermesini sağlar ve derinlemesine bir iletişimi teşvik eder.</a:t>
            </a:r>
          </a:p>
          <a:p>
            <a:pPr marL="0" indent="0">
              <a:buNone/>
            </a:pPr>
            <a:r>
              <a:rPr lang="tr-TR" b="1" dirty="0"/>
              <a:t>Geri Bildirim Vermek:</a:t>
            </a:r>
            <a:r>
              <a:rPr lang="tr-TR" dirty="0"/>
              <a:t> İyi bir iletişimci, olumlu ve yapıcı bir şekilde geri bildirim verebilir. Geri bildirim verirken açık, spesifik ve davranışa odaklı olmak önemlidir.</a:t>
            </a:r>
          </a:p>
          <a:p>
            <a:pPr marL="0" indent="0">
              <a:buNone/>
            </a:pPr>
            <a:r>
              <a:rPr lang="tr-TR" b="1" dirty="0"/>
              <a:t>Duygusal İfade:</a:t>
            </a:r>
            <a:r>
              <a:rPr lang="tr-TR" dirty="0"/>
              <a:t> Duygusal ifade, duygularınızı ifade etme becerisidir. Duygusal ifade, kişisel bağ kurma ve duygusal zekâyı güçlendirme açısından önemlidir.</a:t>
            </a:r>
          </a:p>
          <a:p>
            <a:pPr marL="0" indent="0">
              <a:buNone/>
            </a:pPr>
            <a:r>
              <a:rPr lang="tr-TR" b="1" dirty="0"/>
              <a:t>Sakin Kalma:</a:t>
            </a:r>
            <a:r>
              <a:rPr lang="tr-TR" dirty="0"/>
              <a:t> Stresli veya zorlayıcı durumlarda bile sakin kalmak, düşünce ve duygularınızı daha etkili bir şekilde ifade etmenizi sağlar. Ani tepkilerden kaçının ve sakin bir zihinle iletişim kurun.</a:t>
            </a:r>
          </a:p>
          <a:p>
            <a:pPr marL="0" indent="0">
              <a:buNone/>
            </a:pPr>
            <a:r>
              <a:rPr lang="tr-TR" b="1" dirty="0" err="1"/>
              <a:t>Empatik</a:t>
            </a:r>
            <a:r>
              <a:rPr lang="tr-TR" b="1" dirty="0"/>
              <a:t> Dil Kullanma:</a:t>
            </a:r>
            <a:r>
              <a:rPr lang="tr-TR" dirty="0"/>
              <a:t> İfadelerinizi seçerken, karşıdaki kişinin duygusal durumunu göz önünde bulundurun. </a:t>
            </a:r>
            <a:r>
              <a:rPr lang="tr-TR" dirty="0" err="1"/>
              <a:t>Empatik</a:t>
            </a:r>
            <a:r>
              <a:rPr lang="tr-TR" dirty="0"/>
              <a:t> bir dil kullanmak, anlayışı artırabilir ve olumlu bir iletişim ortamı oluşturabilir.</a:t>
            </a:r>
          </a:p>
          <a:p>
            <a:endParaRPr lang="tr-TR" dirty="0"/>
          </a:p>
        </p:txBody>
      </p:sp>
    </p:spTree>
    <p:extLst>
      <p:ext uri="{BB962C8B-B14F-4D97-AF65-F5344CB8AC3E}">
        <p14:creationId xmlns:p14="http://schemas.microsoft.com/office/powerpoint/2010/main" val="36028639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PROBLEM ÇÖZME BECERİSİ</a:t>
            </a:r>
            <a:endParaRPr lang="tr-TR" dirty="0"/>
          </a:p>
        </p:txBody>
      </p:sp>
      <p:sp>
        <p:nvSpPr>
          <p:cNvPr id="3" name="İçerik Yer Tutucusu 2"/>
          <p:cNvSpPr>
            <a:spLocks noGrp="1"/>
          </p:cNvSpPr>
          <p:nvPr>
            <p:ph idx="1"/>
          </p:nvPr>
        </p:nvSpPr>
        <p:spPr/>
        <p:txBody>
          <a:bodyPr>
            <a:normAutofit fontScale="85000" lnSpcReduction="20000"/>
          </a:bodyPr>
          <a:lstStyle/>
          <a:p>
            <a:r>
              <a:rPr lang="tr-TR" dirty="0" smtClean="0"/>
              <a:t>Problem çözme becerisine sahip olmak kriz anlarında öfkelenmek yerine çözüme odaklanmamızı sağlayacaktır. </a:t>
            </a:r>
          </a:p>
          <a:p>
            <a:r>
              <a:rPr lang="tr-TR" dirty="0"/>
              <a:t>Problem çözme becerisi, karşılaşılan zorlukları etkili ve sistematik bir şekilde çözmek için kullanılan yetenekleri ifade eder. Bu beceri, hem kişisel yaşamda hem de iş hayatında başarıyı etkileyebilir. </a:t>
            </a:r>
            <a:r>
              <a:rPr lang="tr-TR" dirty="0" smtClean="0"/>
              <a:t>Problem çözme becerisi kısaca şunları içerir:</a:t>
            </a:r>
          </a:p>
          <a:p>
            <a:pPr marL="0" indent="0">
              <a:buNone/>
            </a:pPr>
            <a:r>
              <a:rPr lang="tr-TR" b="1" dirty="0"/>
              <a:t>Problem Tanımlama:</a:t>
            </a:r>
            <a:r>
              <a:rPr lang="tr-TR" dirty="0"/>
              <a:t> Sorunları net bir şekilde tanımlamak, çözüm sürecine başlamak için önemlidir. Sorunun özünü anlamak, doğru bir çözüm bulmada temel bir adımdır.</a:t>
            </a:r>
          </a:p>
          <a:p>
            <a:pPr marL="0" indent="0">
              <a:buNone/>
            </a:pPr>
            <a:r>
              <a:rPr lang="tr-TR" b="1" dirty="0"/>
              <a:t>Hedef Belirleme:</a:t>
            </a:r>
            <a:r>
              <a:rPr lang="tr-TR" dirty="0"/>
              <a:t> Sorunu çözme sürecinde ulaşmak istediğiniz hedefleri belirlemek önemlidir. Net ve ölçülebilir hedefler, çözüm sürecini yönlendirmeye yardımcı olabilir.</a:t>
            </a:r>
          </a:p>
          <a:p>
            <a:pPr marL="0" indent="0">
              <a:buNone/>
            </a:pPr>
            <a:r>
              <a:rPr lang="tr-TR" b="1" dirty="0"/>
              <a:t>Alternatif Çözüm Yolları Bulma:</a:t>
            </a:r>
            <a:r>
              <a:rPr lang="tr-TR" dirty="0"/>
              <a:t> Sorunu çözmek için farklı alternatif çözüm yolları düşünmek, yaratıcı düşünme becerilerinizi kullanmanıza yardımcı olabilir. Farklı perspektiflerden bakmak, çeşitli çözüm seçeneklerini değerlendirmenize olanak tanır.</a:t>
            </a:r>
          </a:p>
          <a:p>
            <a:pPr marL="0" indent="0">
              <a:buNone/>
            </a:pPr>
            <a:r>
              <a:rPr lang="tr-TR" b="1" dirty="0"/>
              <a:t>Avantaj ve Dezavantaj Analizi:</a:t>
            </a:r>
            <a:r>
              <a:rPr lang="tr-TR" dirty="0"/>
              <a:t> Alternatif çözüm yollarını değerlendirirken, her birinin avantajlarını ve dezavantajlarını anlamak önemlidir. Bu, en etkili çözümü seçme konusunda yardımcı olabilir.</a:t>
            </a:r>
          </a:p>
          <a:p>
            <a:endParaRPr lang="tr-TR" dirty="0" smtClean="0"/>
          </a:p>
          <a:p>
            <a:endParaRPr lang="tr-TR" dirty="0"/>
          </a:p>
        </p:txBody>
      </p:sp>
    </p:spTree>
    <p:extLst>
      <p:ext uri="{BB962C8B-B14F-4D97-AF65-F5344CB8AC3E}">
        <p14:creationId xmlns:p14="http://schemas.microsoft.com/office/powerpoint/2010/main" val="39194124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pPr marL="0" indent="0">
              <a:buNone/>
            </a:pPr>
            <a:r>
              <a:rPr lang="tr-TR" b="1" dirty="0"/>
              <a:t>Karar Verme:</a:t>
            </a:r>
            <a:r>
              <a:rPr lang="tr-TR" dirty="0"/>
              <a:t> Çeşitli alternatifler arasından en uygun olanını seçmek için karar verme becerisi önemlidir. Bu süreçte mantıklı düşünce ve analitik yetenekler kullanılır.</a:t>
            </a:r>
          </a:p>
          <a:p>
            <a:pPr marL="0" indent="0">
              <a:buNone/>
            </a:pPr>
            <a:r>
              <a:rPr lang="tr-TR" b="1" dirty="0"/>
              <a:t>Eyleme Geçme:</a:t>
            </a:r>
            <a:r>
              <a:rPr lang="tr-TR" dirty="0"/>
              <a:t> Seçilen çözümü uygulama ve eyleme geçme aşaması, problem çözme sürecinde kritik bir adımdır. Eyleme geçmek, çözümü hayata geçirme ve sonuçları gözlemleme fırsatı sunar.</a:t>
            </a:r>
          </a:p>
          <a:p>
            <a:pPr marL="0" indent="0">
              <a:buNone/>
            </a:pPr>
            <a:r>
              <a:rPr lang="tr-TR" b="1" dirty="0"/>
              <a:t>İletişim Becerileri:</a:t>
            </a:r>
            <a:r>
              <a:rPr lang="tr-TR" dirty="0"/>
              <a:t> Problem çözme sürecinde etkili iletişim becerileri kullanmak, işbirliği içinde çalışmayı kolaylaştırabilir. Sorunun doğru bir şekilde ifade edilmesi ve diğer kişilerle etkili bir şekilde iletişim kurulması önemlidir.</a:t>
            </a:r>
          </a:p>
          <a:p>
            <a:pPr marL="0" indent="0">
              <a:buNone/>
            </a:pPr>
            <a:r>
              <a:rPr lang="tr-TR" b="1" dirty="0"/>
              <a:t>Değerlendirme ve Geri Bildirim:</a:t>
            </a:r>
            <a:r>
              <a:rPr lang="tr-TR" dirty="0"/>
              <a:t> Çözümün etkisini değerlendirmek, başarıları kutlamak ve hatalardan öğrenmek için geri bildirim almak önemlidir. Bu, gelecekte karşılaşılabilecek benzer sorunlarla daha etkili bir şekilde başa çıkmanıza yardımcı olabilir.</a:t>
            </a:r>
          </a:p>
          <a:p>
            <a:pPr marL="0" indent="0">
              <a:buNone/>
            </a:pPr>
            <a:r>
              <a:rPr lang="tr-TR" b="1" dirty="0"/>
              <a:t>Esneklik:</a:t>
            </a:r>
            <a:r>
              <a:rPr lang="tr-TR" dirty="0"/>
              <a:t> Problem çözme sürecinde esnek olmak, değişen durumlara hızlı bir şekilde adapte olma yeteneğini ifade eder. Esneklik, çözüm yolunun gerektiğinde revize edilmesine olanak tanır.</a:t>
            </a:r>
          </a:p>
          <a:p>
            <a:pPr marL="0" indent="0">
              <a:buNone/>
            </a:pPr>
            <a:r>
              <a:rPr lang="tr-TR" b="1" dirty="0"/>
              <a:t>Sürekli Öğrenme:</a:t>
            </a:r>
            <a:r>
              <a:rPr lang="tr-TR" dirty="0"/>
              <a:t> Her problem çözme deneyimi, yeni bilgiler ve deneyimler kazandırır. Bu nedenle, sürekli öğrenmeye ve gelişmeye açık olmak önemlidir.</a:t>
            </a:r>
          </a:p>
          <a:p>
            <a:endParaRPr lang="tr-TR" dirty="0"/>
          </a:p>
        </p:txBody>
      </p:sp>
    </p:spTree>
    <p:extLst>
      <p:ext uri="{BB962C8B-B14F-4D97-AF65-F5344CB8AC3E}">
        <p14:creationId xmlns:p14="http://schemas.microsoft.com/office/powerpoint/2010/main" val="4162025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ÖFKE NEDİR?</a:t>
            </a:r>
            <a:endParaRPr lang="tr-TR" dirty="0"/>
          </a:p>
        </p:txBody>
      </p:sp>
      <p:sp>
        <p:nvSpPr>
          <p:cNvPr id="3" name="İçerik Yer Tutucusu 2"/>
          <p:cNvSpPr>
            <a:spLocks noGrp="1"/>
          </p:cNvSpPr>
          <p:nvPr>
            <p:ph idx="1"/>
          </p:nvPr>
        </p:nvSpPr>
        <p:spPr/>
        <p:txBody>
          <a:bodyPr/>
          <a:lstStyle/>
          <a:p>
            <a:r>
              <a:rPr lang="tr-TR" dirty="0"/>
              <a:t>Öfke, bir kişinin bir duruma, olaya veya başka bir kişiye karşı duyduğu olumsuz bir duygusal tepkidir. Bu duygu, genellikle bir haksızlık, hoşnutsuzluk, hayal kırıklığı veya tehdit algısı gibi durumlarla ilişkilidir. Öfke, fiziksel, duygusal ve davranışsal tepkileri içerebilen karmaşık bir duygusal durumdur.</a:t>
            </a:r>
          </a:p>
          <a:p>
            <a:r>
              <a:rPr lang="tr-TR" dirty="0"/>
              <a:t>Öfke, insanların çeşitli faktörlere bağlı olarak farklı şiddet seviyelerinde ortaya çıkabilir. Bazı durumlarda öfke, sağlıklı bir tepki olabilir ve bir problemle başa çıkmak için gerekli enerjiyi sağlayabilir. Ancak, öfkenin kontrol edilememesi veya uygun bir şekilde ifade edilmemesi durumunda, kişisel ve sosyal sorunlara neden olabilir.</a:t>
            </a:r>
          </a:p>
          <a:p>
            <a:endParaRPr lang="tr-TR" dirty="0"/>
          </a:p>
        </p:txBody>
      </p:sp>
    </p:spTree>
    <p:extLst>
      <p:ext uri="{BB962C8B-B14F-4D97-AF65-F5344CB8AC3E}">
        <p14:creationId xmlns:p14="http://schemas.microsoft.com/office/powerpoint/2010/main" val="4192290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ÖFKENİN BELİRTİLERİ</a:t>
            </a:r>
            <a:endParaRPr lang="tr-TR" dirty="0"/>
          </a:p>
        </p:txBody>
      </p:sp>
      <p:sp>
        <p:nvSpPr>
          <p:cNvPr id="3" name="İçerik Yer Tutucusu 2"/>
          <p:cNvSpPr>
            <a:spLocks noGrp="1"/>
          </p:cNvSpPr>
          <p:nvPr>
            <p:ph idx="1"/>
          </p:nvPr>
        </p:nvSpPr>
        <p:spPr/>
        <p:txBody>
          <a:bodyPr/>
          <a:lstStyle/>
          <a:p>
            <a:r>
              <a:rPr lang="tr-TR" b="1" dirty="0" smtClean="0"/>
              <a:t>Fiziksel </a:t>
            </a:r>
            <a:r>
              <a:rPr lang="tr-TR" b="1" dirty="0"/>
              <a:t>Belirtiler:</a:t>
            </a:r>
            <a:r>
              <a:rPr lang="tr-TR" dirty="0"/>
              <a:t> Yüksek kan basıncı, hızlı kalp atışı, kas gerginliği, terleme ve titreme gibi fiziksel tepkiler.</a:t>
            </a:r>
          </a:p>
          <a:p>
            <a:r>
              <a:rPr lang="tr-TR" b="1" dirty="0"/>
              <a:t>Duygusal Belirtiler:</a:t>
            </a:r>
            <a:r>
              <a:rPr lang="tr-TR" dirty="0"/>
              <a:t> Öfke genellikle sinirlilik, huzursuzluk, öfke patlamaları ve öfke nöbetleri gibi duygusal tepkilere yol açar.</a:t>
            </a:r>
          </a:p>
          <a:p>
            <a:r>
              <a:rPr lang="tr-TR" b="1" dirty="0"/>
              <a:t>Davranışsal Belirtiler:</a:t>
            </a:r>
            <a:r>
              <a:rPr lang="tr-TR" dirty="0"/>
              <a:t> Öfke, bağırma, küfür etme, saldırganlık veya fiziksel şiddet gibi davranışsal tepkilere yol açabilir.</a:t>
            </a:r>
          </a:p>
          <a:p>
            <a:endParaRPr lang="tr-TR" dirty="0"/>
          </a:p>
        </p:txBody>
      </p:sp>
    </p:spTree>
    <p:extLst>
      <p:ext uri="{BB962C8B-B14F-4D97-AF65-F5344CB8AC3E}">
        <p14:creationId xmlns:p14="http://schemas.microsoft.com/office/powerpoint/2010/main" val="4139326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ÖFKEMİZİ NASIL İFADE EDEBİLİRİZ?</a:t>
            </a:r>
            <a:endParaRPr lang="tr-TR" dirty="0"/>
          </a:p>
        </p:txBody>
      </p:sp>
      <p:sp>
        <p:nvSpPr>
          <p:cNvPr id="3" name="İçerik Yer Tutucusu 2"/>
          <p:cNvSpPr>
            <a:spLocks noGrp="1"/>
          </p:cNvSpPr>
          <p:nvPr>
            <p:ph idx="1"/>
          </p:nvPr>
        </p:nvSpPr>
        <p:spPr/>
        <p:txBody>
          <a:bodyPr>
            <a:normAutofit fontScale="92500" lnSpcReduction="10000"/>
          </a:bodyPr>
          <a:lstStyle/>
          <a:p>
            <a:r>
              <a:rPr lang="tr-TR" b="1" dirty="0"/>
              <a:t>Doğrudan İfade:</a:t>
            </a:r>
            <a:r>
              <a:rPr lang="tr-TR" dirty="0"/>
              <a:t> Öfkenin en açık şekli, duyguları açıkça ifade etmektir. Bu, kişinin hissettiklerini doğrudan ifade ederek, "Ben öfkeliyim" veya "Bu durum beni sinirlendiriyor" gibi cümlelerle duygularını paylaşmasıdır.</a:t>
            </a:r>
          </a:p>
          <a:p>
            <a:r>
              <a:rPr lang="tr-TR" b="1" dirty="0"/>
              <a:t>Sakin Bir Dil Kullanma:</a:t>
            </a:r>
            <a:r>
              <a:rPr lang="tr-TR" dirty="0"/>
              <a:t> Öfkenin ifade edilirken agresif bir dil kullanmak yerine sakin bir dil tercih edilebilir. İfade edilen duyguların, karşılıklı saygı ve anlayışa dayalı bir şekilde ifade edilmesi önemlidir.</a:t>
            </a:r>
          </a:p>
          <a:p>
            <a:r>
              <a:rPr lang="tr-TR" b="1" dirty="0"/>
              <a:t>İhtiyacı Açıkça Belirtme:</a:t>
            </a:r>
            <a:r>
              <a:rPr lang="tr-TR" dirty="0"/>
              <a:t> Öfkenin temelinde genellikle belirli bir ihtiyaç veya beklenti vardır. Öfkenin ifade edilmesi sırasında, bu ihtiyaçların açıkça belirtilmesi ve anlaşılması, sorunların çözümüne katkıda bulunabilir.</a:t>
            </a:r>
          </a:p>
          <a:p>
            <a:r>
              <a:rPr lang="tr-TR" b="1" dirty="0"/>
              <a:t>Dinleme Yeteneğini Kullanma:</a:t>
            </a:r>
            <a:r>
              <a:rPr lang="tr-TR" dirty="0"/>
              <a:t> Öfkeli bir durumda, karşıdaki kişinin duygularını anlamaya çalışmak ve onun bakış açısını dinlemek önemlidir. İletişim bir yol olduğunda, sorunların çözümü daha olasıdır.</a:t>
            </a:r>
          </a:p>
          <a:p>
            <a:endParaRPr lang="tr-TR" dirty="0"/>
          </a:p>
        </p:txBody>
      </p:sp>
    </p:spTree>
    <p:extLst>
      <p:ext uri="{BB962C8B-B14F-4D97-AF65-F5344CB8AC3E}">
        <p14:creationId xmlns:p14="http://schemas.microsoft.com/office/powerpoint/2010/main" val="2750894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b="1" dirty="0"/>
              <a:t>Empati Kurma:</a:t>
            </a:r>
            <a:r>
              <a:rPr lang="tr-TR" dirty="0"/>
              <a:t> Empati, karşıdaki kişinin duygularını anlamak ve bu duyguları ciddiye almak anlamına gelir. Öfkenin ifade edilmesi sırasında empati kurmak, anlayış ve bağ kurma açısından önemlidir.</a:t>
            </a:r>
          </a:p>
          <a:p>
            <a:r>
              <a:rPr lang="tr-TR" b="1" dirty="0"/>
              <a:t>Zamanında ve Uygun Ortamda Konuşma:</a:t>
            </a:r>
            <a:r>
              <a:rPr lang="tr-TR" dirty="0"/>
              <a:t> Öfkenin ifade edilmesi, uygun bir zaman ve yerde yapılmalıdır. Anlık bir öfke patlamasında, duyguların kontrolden çıkma olasılığı daha yüksektir. Duygularınızı ifade etmek için uygun bir ortam seçmek önemlidir.</a:t>
            </a:r>
          </a:p>
          <a:p>
            <a:r>
              <a:rPr lang="tr-TR" b="1" dirty="0"/>
              <a:t>Duruş ve Beden Dili:</a:t>
            </a:r>
            <a:r>
              <a:rPr lang="tr-TR" dirty="0"/>
              <a:t> Sözlü ifadenin yanı sıra, duruş ve beden dilini kullanmak da duyguları ifade etmede etkili olabilir. Ancak, bu ifadelerin agresif olmamasına dikkat edilmelidir.</a:t>
            </a:r>
          </a:p>
          <a:p>
            <a:r>
              <a:rPr lang="tr-TR" b="1" dirty="0"/>
              <a:t>Yazılı İfade:</a:t>
            </a:r>
            <a:r>
              <a:rPr lang="tr-TR" dirty="0"/>
              <a:t> Bazı insanlar duygularını yazılı olarak ifade etmeyi tercih ederler. Bir mektup yazmak veya e-posta göndermek, düşünceleri toplamak ve duyguları net bir şekilde ifade etmek için etkili bir yoldur.</a:t>
            </a:r>
          </a:p>
          <a:p>
            <a:endParaRPr lang="tr-TR" dirty="0"/>
          </a:p>
        </p:txBody>
      </p:sp>
    </p:spTree>
    <p:extLst>
      <p:ext uri="{BB962C8B-B14F-4D97-AF65-F5344CB8AC3E}">
        <p14:creationId xmlns:p14="http://schemas.microsoft.com/office/powerpoint/2010/main" val="272322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ÖFKE YÖNETİMİ</a:t>
            </a:r>
            <a:endParaRPr lang="tr-TR" dirty="0"/>
          </a:p>
        </p:txBody>
      </p:sp>
      <p:sp>
        <p:nvSpPr>
          <p:cNvPr id="3" name="İçerik Yer Tutucusu 2"/>
          <p:cNvSpPr>
            <a:spLocks noGrp="1"/>
          </p:cNvSpPr>
          <p:nvPr>
            <p:ph idx="1"/>
          </p:nvPr>
        </p:nvSpPr>
        <p:spPr/>
        <p:txBody>
          <a:bodyPr/>
          <a:lstStyle/>
          <a:p>
            <a:r>
              <a:rPr lang="tr-TR" dirty="0" smtClean="0"/>
              <a:t>Öfke </a:t>
            </a:r>
            <a:r>
              <a:rPr lang="tr-TR" dirty="0"/>
              <a:t>yönetimi, kişinin öfkesini etkili bir şekilde anlamasını, kontrol etmesini ve sağlıklı bir şekilde ifade etmesini amaçlayan bir dizi beceri ve stratejiyi içeren bir süreçtir. Bu, öfkenin olumsuz etkilerini en aza indirme ve kişinin hem kendisiyle hem de çevresiyle daha sağlıklı bir şekilde başa çıkmasını sağlama amacını taşır</a:t>
            </a:r>
            <a:r>
              <a:rPr lang="tr-TR" dirty="0" smtClean="0"/>
              <a:t>.</a:t>
            </a:r>
          </a:p>
          <a:p>
            <a:r>
              <a:rPr lang="tr-TR" dirty="0"/>
              <a:t>Öfke yönetimi, kişinin yaşam kalitesini artırmaya ve ilişkilerini güçlendirmeye yönelik bir süreçtir. Bu beceriler zamanla geliştirilebilir ve öfkenin daha sağlıklı bir şekilde ifade edilmesini sağlayabilir.</a:t>
            </a:r>
          </a:p>
        </p:txBody>
      </p:sp>
    </p:spTree>
    <p:extLst>
      <p:ext uri="{BB962C8B-B14F-4D97-AF65-F5344CB8AC3E}">
        <p14:creationId xmlns:p14="http://schemas.microsoft.com/office/powerpoint/2010/main" val="3222607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FARKINDALIK</a:t>
            </a:r>
            <a:endParaRPr lang="tr-TR" dirty="0"/>
          </a:p>
        </p:txBody>
      </p:sp>
      <p:sp>
        <p:nvSpPr>
          <p:cNvPr id="3" name="İçerik Yer Tutucusu 2"/>
          <p:cNvSpPr>
            <a:spLocks noGrp="1"/>
          </p:cNvSpPr>
          <p:nvPr>
            <p:ph idx="1"/>
          </p:nvPr>
        </p:nvSpPr>
        <p:spPr/>
        <p:txBody>
          <a:bodyPr/>
          <a:lstStyle/>
          <a:p>
            <a:r>
              <a:rPr lang="tr-TR" dirty="0" smtClean="0"/>
              <a:t>Öfke yönetimi için ilk basamak farkındalıktır. Öfkemizi ve onu ifade ediş biçimimizi fark etmek önemlidir. Öfkeyi ifade ediş biçimimiz bize veya çevremize zarar veriyorsa bu öfkeyi yönetmek önemlidir.</a:t>
            </a:r>
          </a:p>
          <a:p>
            <a:r>
              <a:rPr lang="tr-TR" dirty="0" smtClean="0"/>
              <a:t>Öfke yönetimi öfkelenmemek anlamına gelmez. Öfkelendiğimiz durumlarda bunu kimseye zarar vermeden ifade edebilmeyi içerir.</a:t>
            </a:r>
          </a:p>
          <a:p>
            <a:r>
              <a:rPr lang="tr-TR" dirty="0"/>
              <a:t>Öfkenin nedenlerini anlamak için duygusal farkındalık geliştirmek önemlidir. Kişi, öfkenin tetikleyicilerini ve nasıl tepki verdiğini tanıyarak bu duyguyu daha iyi kontrol edebilir.</a:t>
            </a:r>
          </a:p>
        </p:txBody>
      </p:sp>
    </p:spTree>
    <p:extLst>
      <p:ext uri="{BB962C8B-B14F-4D97-AF65-F5344CB8AC3E}">
        <p14:creationId xmlns:p14="http://schemas.microsoft.com/office/powerpoint/2010/main" val="190333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ÖFKE BELİRTİLERİNİ TANIMA</a:t>
            </a:r>
            <a:endParaRPr lang="tr-TR" dirty="0"/>
          </a:p>
        </p:txBody>
      </p:sp>
      <p:sp>
        <p:nvSpPr>
          <p:cNvPr id="3" name="İçerik Yer Tutucusu 2"/>
          <p:cNvSpPr>
            <a:spLocks noGrp="1"/>
          </p:cNvSpPr>
          <p:nvPr>
            <p:ph idx="1"/>
          </p:nvPr>
        </p:nvSpPr>
        <p:spPr/>
        <p:txBody>
          <a:bodyPr/>
          <a:lstStyle/>
          <a:p>
            <a:r>
              <a:rPr lang="tr-TR" dirty="0" smtClean="0"/>
              <a:t>Öfke </a:t>
            </a:r>
            <a:r>
              <a:rPr lang="tr-TR" dirty="0"/>
              <a:t>genellikle belirli fiziksel, duygusal ve davranışsal belirtilerle birlikte gelir. Bu belirtileri tanıyarak, öfke seviyelerini önceden fark edebilir ve uygun önlemleri alabilirsiniz</a:t>
            </a:r>
            <a:r>
              <a:rPr lang="tr-TR" dirty="0" smtClean="0"/>
              <a:t>.</a:t>
            </a:r>
          </a:p>
          <a:p>
            <a:r>
              <a:rPr lang="tr-TR" dirty="0"/>
              <a:t>Öfke belirtisi her kişide farklılık göstermektedir. Bireyin kendini tanıması, öfkelendiği zaman vücudunda ve zihninde nelerin olduğunun bilincinde olması önemlidir. </a:t>
            </a:r>
          </a:p>
          <a:p>
            <a:endParaRPr lang="tr-TR" dirty="0"/>
          </a:p>
        </p:txBody>
      </p:sp>
    </p:spTree>
    <p:extLst>
      <p:ext uri="{BB962C8B-B14F-4D97-AF65-F5344CB8AC3E}">
        <p14:creationId xmlns:p14="http://schemas.microsoft.com/office/powerpoint/2010/main" val="2756281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SAKİNLEŞME TEKNİKLERİ</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Öfke anında bizi neyin sakinleştireceğinin farkında olmak önemlidir. Öfke anlarında çeşitli sakinleşme yöntemleri kullanılabilir.</a:t>
            </a:r>
          </a:p>
          <a:p>
            <a:pPr marL="0" indent="0">
              <a:buNone/>
            </a:pPr>
            <a:r>
              <a:rPr lang="tr-TR" b="1" dirty="0"/>
              <a:t>Derin Nefes Almak:</a:t>
            </a:r>
            <a:r>
              <a:rPr lang="tr-TR" dirty="0"/>
              <a:t> Yavaş ve derin nefes almak, vücuttaki stres seviyelerini düşürebilir. Derin nefes almak için, burundan nefes alın, nefesi bir süre tutun ve ardından ağızdan yavaşça verin. Bu işlemi birkaç kez tekrarlayarak sakinleşebilirsiniz.</a:t>
            </a:r>
          </a:p>
          <a:p>
            <a:pPr marL="0" indent="0">
              <a:buNone/>
            </a:pPr>
            <a:r>
              <a:rPr lang="tr-TR" b="1" dirty="0" smtClean="0"/>
              <a:t>Kas Gevşetme: </a:t>
            </a:r>
            <a:r>
              <a:rPr lang="tr-TR" dirty="0" smtClean="0"/>
              <a:t>Bu </a:t>
            </a:r>
            <a:r>
              <a:rPr lang="tr-TR" dirty="0"/>
              <a:t>yöntemde, kas gruplarına odaklanarak sırayla kasları kasıp gevşetme işlemi yapılır. Bu, vücutta birikmiş gerilimi azaltabilir ve genel bir rahatlama sağlayabilir.</a:t>
            </a:r>
          </a:p>
          <a:p>
            <a:pPr marL="0" indent="0">
              <a:buNone/>
            </a:pPr>
            <a:r>
              <a:rPr lang="tr-TR" b="1" dirty="0"/>
              <a:t>Meditasyon:</a:t>
            </a:r>
            <a:r>
              <a:rPr lang="tr-TR" dirty="0"/>
              <a:t> Meditasyon, zihinsel odaklanma ve rahatlama sağlamak amacıyla yapılan bir uygulamadır. Farkındalık meditasyonu, nefes odaklı meditasyon veya rehberli meditasyon gibi farklı türleri vardır.</a:t>
            </a:r>
          </a:p>
          <a:p>
            <a:pPr marL="0" indent="0">
              <a:buNone/>
            </a:pPr>
            <a:r>
              <a:rPr lang="tr-TR" b="1" dirty="0"/>
              <a:t>Yoga:</a:t>
            </a:r>
            <a:r>
              <a:rPr lang="tr-TR" dirty="0"/>
              <a:t> Yoga, hem zihinsel hem de fiziksel rahatlama sağlamak için kullanılan bir egzersiz ve meditasyon formudur. Yoga hareketleri ve pozları, bedenin esnemesine yardımcı olabilir ve zihinsel dinginlik sağlayabilir.</a:t>
            </a:r>
          </a:p>
          <a:p>
            <a:endParaRPr lang="tr-TR" dirty="0"/>
          </a:p>
        </p:txBody>
      </p:sp>
    </p:spTree>
    <p:extLst>
      <p:ext uri="{BB962C8B-B14F-4D97-AF65-F5344CB8AC3E}">
        <p14:creationId xmlns:p14="http://schemas.microsoft.com/office/powerpoint/2010/main" val="784267951"/>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TM10001105[[fn=Kırpma]]</Template>
  <TotalTime>24</TotalTime>
  <Words>1622</Words>
  <Application>Microsoft Office PowerPoint</Application>
  <PresentationFormat>Geniş ekran</PresentationFormat>
  <Paragraphs>65</Paragraphs>
  <Slides>14</Slides>
  <Notes>0</Notes>
  <HiddenSlides>0</HiddenSlides>
  <MMClips>0</MMClips>
  <ScaleCrop>false</ScaleCrop>
  <HeadingPairs>
    <vt:vector size="6" baseType="variant">
      <vt:variant>
        <vt:lpstr>Kullanılan Yazı Tipleri</vt:lpstr>
      </vt:variant>
      <vt:variant>
        <vt:i4>1</vt:i4>
      </vt:variant>
      <vt:variant>
        <vt:lpstr>Tema</vt:lpstr>
      </vt:variant>
      <vt:variant>
        <vt:i4>1</vt:i4>
      </vt:variant>
      <vt:variant>
        <vt:lpstr>Slayt Başlıkları</vt:lpstr>
      </vt:variant>
      <vt:variant>
        <vt:i4>14</vt:i4>
      </vt:variant>
    </vt:vector>
  </HeadingPairs>
  <TitlesOfParts>
    <vt:vector size="16" baseType="lpstr">
      <vt:lpstr>Franklin Gothic Book</vt:lpstr>
      <vt:lpstr>Crop</vt:lpstr>
      <vt:lpstr>ÖFKE YÖNETİMİ</vt:lpstr>
      <vt:lpstr>ÖFKE NEDİR?</vt:lpstr>
      <vt:lpstr>ÖFKENİN BELİRTİLERİ</vt:lpstr>
      <vt:lpstr>ÖFKEMİZİ NASIL İFADE EDEBİLİRİZ?</vt:lpstr>
      <vt:lpstr>PowerPoint Sunusu</vt:lpstr>
      <vt:lpstr>ÖFKE YÖNETİMİ</vt:lpstr>
      <vt:lpstr>FARKINDALIK</vt:lpstr>
      <vt:lpstr>ÖFKE BELİRTİLERİNİ TANIMA</vt:lpstr>
      <vt:lpstr>SAKİNLEŞME TEKNİKLERİ</vt:lpstr>
      <vt:lpstr>PowerPoint Sunusu</vt:lpstr>
      <vt:lpstr>İLETİŞİM BECERİLERİ- ETKİLİ İLETİŞİM</vt:lpstr>
      <vt:lpstr>PowerPoint Sunusu</vt:lpstr>
      <vt:lpstr>PROBLEM ÇÖZME BECERİSİ</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ÖFKE YÖNETİMİ</dc:title>
  <dc:creator>aldor</dc:creator>
  <cp:lastModifiedBy>aldor</cp:lastModifiedBy>
  <cp:revision>4</cp:revision>
  <dcterms:created xsi:type="dcterms:W3CDTF">2024-01-30T06:46:21Z</dcterms:created>
  <dcterms:modified xsi:type="dcterms:W3CDTF">2024-01-30T07:12:46Z</dcterms:modified>
</cp:coreProperties>
</file>