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12192000" cy="6858000"/>
  <p:notesSz cx="7559675" cy="10691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62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33" name="PlaceHolder 2"/>
          <p:cNvSpPr>
            <a:spLocks noGrp="1"/>
          </p:cNvSpPr>
          <p:nvPr>
            <p:ph type="body"/>
          </p:nvPr>
        </p:nvSpPr>
        <p:spPr>
          <a:xfrm>
            <a:off x="1097280" y="1845720"/>
            <a:ext cx="100580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34" name="PlaceHolder 3"/>
          <p:cNvSpPr>
            <a:spLocks noGrp="1"/>
          </p:cNvSpPr>
          <p:nvPr>
            <p:ph type="body"/>
          </p:nvPr>
        </p:nvSpPr>
        <p:spPr>
          <a:xfrm>
            <a:off x="1097280" y="3947040"/>
            <a:ext cx="100580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36" name="PlaceHolder 2"/>
          <p:cNvSpPr>
            <a:spLocks noGrp="1"/>
          </p:cNvSpPr>
          <p:nvPr>
            <p:ph type="body"/>
          </p:nvPr>
        </p:nvSpPr>
        <p:spPr>
          <a:xfrm>
            <a:off x="1097280" y="184572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37" name="PlaceHolder 3"/>
          <p:cNvSpPr>
            <a:spLocks noGrp="1"/>
          </p:cNvSpPr>
          <p:nvPr>
            <p:ph type="body"/>
          </p:nvPr>
        </p:nvSpPr>
        <p:spPr>
          <a:xfrm>
            <a:off x="6251400" y="184572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38" name="PlaceHolder 4"/>
          <p:cNvSpPr>
            <a:spLocks noGrp="1"/>
          </p:cNvSpPr>
          <p:nvPr>
            <p:ph type="body"/>
          </p:nvPr>
        </p:nvSpPr>
        <p:spPr>
          <a:xfrm>
            <a:off x="1097280" y="394704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39" name="PlaceHolder 5"/>
          <p:cNvSpPr>
            <a:spLocks noGrp="1"/>
          </p:cNvSpPr>
          <p:nvPr>
            <p:ph type="body"/>
          </p:nvPr>
        </p:nvSpPr>
        <p:spPr>
          <a:xfrm>
            <a:off x="6251400" y="394704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41" name="PlaceHolder 2"/>
          <p:cNvSpPr>
            <a:spLocks noGrp="1"/>
          </p:cNvSpPr>
          <p:nvPr>
            <p:ph type="body"/>
          </p:nvPr>
        </p:nvSpPr>
        <p:spPr>
          <a:xfrm>
            <a:off x="1097280" y="1845720"/>
            <a:ext cx="323856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42" name="PlaceHolder 3"/>
          <p:cNvSpPr>
            <a:spLocks noGrp="1"/>
          </p:cNvSpPr>
          <p:nvPr>
            <p:ph type="body"/>
          </p:nvPr>
        </p:nvSpPr>
        <p:spPr>
          <a:xfrm>
            <a:off x="4498200" y="1845720"/>
            <a:ext cx="323856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43" name="PlaceHolder 4"/>
          <p:cNvSpPr>
            <a:spLocks noGrp="1"/>
          </p:cNvSpPr>
          <p:nvPr>
            <p:ph type="body"/>
          </p:nvPr>
        </p:nvSpPr>
        <p:spPr>
          <a:xfrm>
            <a:off x="7899120" y="1845720"/>
            <a:ext cx="323856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44" name="PlaceHolder 5"/>
          <p:cNvSpPr>
            <a:spLocks noGrp="1"/>
          </p:cNvSpPr>
          <p:nvPr>
            <p:ph type="body"/>
          </p:nvPr>
        </p:nvSpPr>
        <p:spPr>
          <a:xfrm>
            <a:off x="1097280" y="3947040"/>
            <a:ext cx="323856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45" name="PlaceHolder 6"/>
          <p:cNvSpPr>
            <a:spLocks noGrp="1"/>
          </p:cNvSpPr>
          <p:nvPr>
            <p:ph type="body"/>
          </p:nvPr>
        </p:nvSpPr>
        <p:spPr>
          <a:xfrm>
            <a:off x="4498200" y="3947040"/>
            <a:ext cx="323856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46" name="PlaceHolder 7"/>
          <p:cNvSpPr>
            <a:spLocks noGrp="1"/>
          </p:cNvSpPr>
          <p:nvPr>
            <p:ph type="body"/>
          </p:nvPr>
        </p:nvSpPr>
        <p:spPr>
          <a:xfrm>
            <a:off x="7899120" y="3947040"/>
            <a:ext cx="3238560" cy="1918800"/>
          </a:xfrm>
          <a:prstGeom prst="rect">
            <a:avLst/>
          </a:prstGeom>
        </p:spPr>
        <p:txBody>
          <a:bodyPr lIns="0" tIns="0" rIns="0" bIns="0">
            <a:normAutofit/>
          </a:bodyPr>
          <a:lstStyle/>
          <a:p>
            <a:endParaRPr lang="tr-TR" sz="2000" b="0" strike="noStrike" spc="-1">
              <a:solidFill>
                <a:srgbClr val="40404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5"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56" name="PlaceHolder 2"/>
          <p:cNvSpPr>
            <a:spLocks noGrp="1"/>
          </p:cNvSpPr>
          <p:nvPr>
            <p:ph type="subTitle"/>
          </p:nvPr>
        </p:nvSpPr>
        <p:spPr>
          <a:xfrm>
            <a:off x="1097280" y="1845720"/>
            <a:ext cx="10058040" cy="4023000"/>
          </a:xfrm>
          <a:prstGeom prst="rect">
            <a:avLst/>
          </a:prstGeom>
        </p:spPr>
        <p:txBody>
          <a:bodyPr lIns="0" tIns="0" rIns="0" bIns="0" anchor="ctr">
            <a:noAutofit/>
          </a:bodyPr>
          <a:lstStyle/>
          <a:p>
            <a:pPr algn="ctr"/>
            <a:endParaRPr lang="tr-T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58" name="PlaceHolder 2"/>
          <p:cNvSpPr>
            <a:spLocks noGrp="1"/>
          </p:cNvSpPr>
          <p:nvPr>
            <p:ph type="body"/>
          </p:nvPr>
        </p:nvSpPr>
        <p:spPr>
          <a:xfrm>
            <a:off x="1097280" y="1845720"/>
            <a:ext cx="10058040" cy="4023000"/>
          </a:xfrm>
          <a:prstGeom prst="rect">
            <a:avLst/>
          </a:prstGeom>
        </p:spPr>
        <p:txBody>
          <a:bodyPr lIns="0" tIns="0" rIns="0" bIns="0">
            <a:normAutofit/>
          </a:bodyPr>
          <a:lstStyle/>
          <a:p>
            <a:endParaRPr lang="tr-TR" sz="2000" b="0" strike="noStrike" spc="-1">
              <a:solidFill>
                <a:srgbClr val="40404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60" name="PlaceHolder 2"/>
          <p:cNvSpPr>
            <a:spLocks noGrp="1"/>
          </p:cNvSpPr>
          <p:nvPr>
            <p:ph type="body"/>
          </p:nvPr>
        </p:nvSpPr>
        <p:spPr>
          <a:xfrm>
            <a:off x="1097280" y="1845720"/>
            <a:ext cx="4908240" cy="40230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61" name="PlaceHolder 3"/>
          <p:cNvSpPr>
            <a:spLocks noGrp="1"/>
          </p:cNvSpPr>
          <p:nvPr>
            <p:ph type="body"/>
          </p:nvPr>
        </p:nvSpPr>
        <p:spPr>
          <a:xfrm>
            <a:off x="6251400" y="1845720"/>
            <a:ext cx="4908240" cy="4023000"/>
          </a:xfrm>
          <a:prstGeom prst="rect">
            <a:avLst/>
          </a:prstGeom>
        </p:spPr>
        <p:txBody>
          <a:bodyPr lIns="0" tIns="0" rIns="0" bIns="0">
            <a:normAutofit/>
          </a:bodyPr>
          <a:lstStyle/>
          <a:p>
            <a:endParaRPr lang="tr-TR" sz="2000" b="0" strike="noStrike" spc="-1">
              <a:solidFill>
                <a:srgbClr val="40404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2"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3" name="PlaceHolder 1"/>
          <p:cNvSpPr>
            <a:spLocks noGrp="1"/>
          </p:cNvSpPr>
          <p:nvPr>
            <p:ph type="subTitle"/>
          </p:nvPr>
        </p:nvSpPr>
        <p:spPr>
          <a:xfrm>
            <a:off x="1097280" y="286560"/>
            <a:ext cx="10058040" cy="6724800"/>
          </a:xfrm>
          <a:prstGeom prst="rect">
            <a:avLst/>
          </a:prstGeom>
        </p:spPr>
        <p:txBody>
          <a:bodyPr lIns="0" tIns="0" rIns="0" bIns="0" anchor="ctr">
            <a:noAutofit/>
          </a:bodyPr>
          <a:lstStyle/>
          <a:p>
            <a:pPr algn="ctr"/>
            <a:endParaRPr lang="tr-T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65" name="PlaceHolder 2"/>
          <p:cNvSpPr>
            <a:spLocks noGrp="1"/>
          </p:cNvSpPr>
          <p:nvPr>
            <p:ph type="body"/>
          </p:nvPr>
        </p:nvSpPr>
        <p:spPr>
          <a:xfrm>
            <a:off x="1097280" y="184572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66" name="PlaceHolder 3"/>
          <p:cNvSpPr>
            <a:spLocks noGrp="1"/>
          </p:cNvSpPr>
          <p:nvPr>
            <p:ph type="body"/>
          </p:nvPr>
        </p:nvSpPr>
        <p:spPr>
          <a:xfrm>
            <a:off x="6251400" y="1845720"/>
            <a:ext cx="4908240" cy="40230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67" name="PlaceHolder 4"/>
          <p:cNvSpPr>
            <a:spLocks noGrp="1"/>
          </p:cNvSpPr>
          <p:nvPr>
            <p:ph type="body"/>
          </p:nvPr>
        </p:nvSpPr>
        <p:spPr>
          <a:xfrm>
            <a:off x="1097280" y="394704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12" name="PlaceHolder 2"/>
          <p:cNvSpPr>
            <a:spLocks noGrp="1"/>
          </p:cNvSpPr>
          <p:nvPr>
            <p:ph type="subTitle"/>
          </p:nvPr>
        </p:nvSpPr>
        <p:spPr>
          <a:xfrm>
            <a:off x="1097280" y="1845720"/>
            <a:ext cx="10058040" cy="4023000"/>
          </a:xfrm>
          <a:prstGeom prst="rect">
            <a:avLst/>
          </a:prstGeom>
        </p:spPr>
        <p:txBody>
          <a:bodyPr lIns="0" tIns="0" rIns="0" bIns="0" anchor="ctr">
            <a:noAutofit/>
          </a:bodyPr>
          <a:lstStyle/>
          <a:p>
            <a:pPr algn="ctr"/>
            <a:endParaRPr lang="tr-T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69" name="PlaceHolder 2"/>
          <p:cNvSpPr>
            <a:spLocks noGrp="1"/>
          </p:cNvSpPr>
          <p:nvPr>
            <p:ph type="body"/>
          </p:nvPr>
        </p:nvSpPr>
        <p:spPr>
          <a:xfrm>
            <a:off x="1097280" y="1845720"/>
            <a:ext cx="4908240" cy="40230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70" name="PlaceHolder 3"/>
          <p:cNvSpPr>
            <a:spLocks noGrp="1"/>
          </p:cNvSpPr>
          <p:nvPr>
            <p:ph type="body"/>
          </p:nvPr>
        </p:nvSpPr>
        <p:spPr>
          <a:xfrm>
            <a:off x="6251400" y="184572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71" name="PlaceHolder 4"/>
          <p:cNvSpPr>
            <a:spLocks noGrp="1"/>
          </p:cNvSpPr>
          <p:nvPr>
            <p:ph type="body"/>
          </p:nvPr>
        </p:nvSpPr>
        <p:spPr>
          <a:xfrm>
            <a:off x="6251400" y="394704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73" name="PlaceHolder 2"/>
          <p:cNvSpPr>
            <a:spLocks noGrp="1"/>
          </p:cNvSpPr>
          <p:nvPr>
            <p:ph type="body"/>
          </p:nvPr>
        </p:nvSpPr>
        <p:spPr>
          <a:xfrm>
            <a:off x="1097280" y="184572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74" name="PlaceHolder 3"/>
          <p:cNvSpPr>
            <a:spLocks noGrp="1"/>
          </p:cNvSpPr>
          <p:nvPr>
            <p:ph type="body"/>
          </p:nvPr>
        </p:nvSpPr>
        <p:spPr>
          <a:xfrm>
            <a:off x="6251400" y="184572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75" name="PlaceHolder 4"/>
          <p:cNvSpPr>
            <a:spLocks noGrp="1"/>
          </p:cNvSpPr>
          <p:nvPr>
            <p:ph type="body"/>
          </p:nvPr>
        </p:nvSpPr>
        <p:spPr>
          <a:xfrm>
            <a:off x="1097280" y="3947040"/>
            <a:ext cx="100580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77" name="PlaceHolder 2"/>
          <p:cNvSpPr>
            <a:spLocks noGrp="1"/>
          </p:cNvSpPr>
          <p:nvPr>
            <p:ph type="body"/>
          </p:nvPr>
        </p:nvSpPr>
        <p:spPr>
          <a:xfrm>
            <a:off x="1097280" y="1845720"/>
            <a:ext cx="100580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78" name="PlaceHolder 3"/>
          <p:cNvSpPr>
            <a:spLocks noGrp="1"/>
          </p:cNvSpPr>
          <p:nvPr>
            <p:ph type="body"/>
          </p:nvPr>
        </p:nvSpPr>
        <p:spPr>
          <a:xfrm>
            <a:off x="1097280" y="3947040"/>
            <a:ext cx="100580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80" name="PlaceHolder 2"/>
          <p:cNvSpPr>
            <a:spLocks noGrp="1"/>
          </p:cNvSpPr>
          <p:nvPr>
            <p:ph type="body"/>
          </p:nvPr>
        </p:nvSpPr>
        <p:spPr>
          <a:xfrm>
            <a:off x="1097280" y="184572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81" name="PlaceHolder 3"/>
          <p:cNvSpPr>
            <a:spLocks noGrp="1"/>
          </p:cNvSpPr>
          <p:nvPr>
            <p:ph type="body"/>
          </p:nvPr>
        </p:nvSpPr>
        <p:spPr>
          <a:xfrm>
            <a:off x="6251400" y="184572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82" name="PlaceHolder 4"/>
          <p:cNvSpPr>
            <a:spLocks noGrp="1"/>
          </p:cNvSpPr>
          <p:nvPr>
            <p:ph type="body"/>
          </p:nvPr>
        </p:nvSpPr>
        <p:spPr>
          <a:xfrm>
            <a:off x="1097280" y="394704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83" name="PlaceHolder 5"/>
          <p:cNvSpPr>
            <a:spLocks noGrp="1"/>
          </p:cNvSpPr>
          <p:nvPr>
            <p:ph type="body"/>
          </p:nvPr>
        </p:nvSpPr>
        <p:spPr>
          <a:xfrm>
            <a:off x="6251400" y="394704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85" name="PlaceHolder 2"/>
          <p:cNvSpPr>
            <a:spLocks noGrp="1"/>
          </p:cNvSpPr>
          <p:nvPr>
            <p:ph type="body"/>
          </p:nvPr>
        </p:nvSpPr>
        <p:spPr>
          <a:xfrm>
            <a:off x="1097280" y="1845720"/>
            <a:ext cx="323856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86" name="PlaceHolder 3"/>
          <p:cNvSpPr>
            <a:spLocks noGrp="1"/>
          </p:cNvSpPr>
          <p:nvPr>
            <p:ph type="body"/>
          </p:nvPr>
        </p:nvSpPr>
        <p:spPr>
          <a:xfrm>
            <a:off x="4498200" y="1845720"/>
            <a:ext cx="323856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87" name="PlaceHolder 4"/>
          <p:cNvSpPr>
            <a:spLocks noGrp="1"/>
          </p:cNvSpPr>
          <p:nvPr>
            <p:ph type="body"/>
          </p:nvPr>
        </p:nvSpPr>
        <p:spPr>
          <a:xfrm>
            <a:off x="7899120" y="1845720"/>
            <a:ext cx="323856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88" name="PlaceHolder 5"/>
          <p:cNvSpPr>
            <a:spLocks noGrp="1"/>
          </p:cNvSpPr>
          <p:nvPr>
            <p:ph type="body"/>
          </p:nvPr>
        </p:nvSpPr>
        <p:spPr>
          <a:xfrm>
            <a:off x="1097280" y="3947040"/>
            <a:ext cx="323856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89" name="PlaceHolder 6"/>
          <p:cNvSpPr>
            <a:spLocks noGrp="1"/>
          </p:cNvSpPr>
          <p:nvPr>
            <p:ph type="body"/>
          </p:nvPr>
        </p:nvSpPr>
        <p:spPr>
          <a:xfrm>
            <a:off x="4498200" y="3947040"/>
            <a:ext cx="323856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90" name="PlaceHolder 7"/>
          <p:cNvSpPr>
            <a:spLocks noGrp="1"/>
          </p:cNvSpPr>
          <p:nvPr>
            <p:ph type="body"/>
          </p:nvPr>
        </p:nvSpPr>
        <p:spPr>
          <a:xfrm>
            <a:off x="7899120" y="3947040"/>
            <a:ext cx="3238560" cy="1918800"/>
          </a:xfrm>
          <a:prstGeom prst="rect">
            <a:avLst/>
          </a:prstGeom>
        </p:spPr>
        <p:txBody>
          <a:bodyPr lIns="0" tIns="0" rIns="0" bIns="0">
            <a:normAutofit/>
          </a:bodyPr>
          <a:lstStyle/>
          <a:p>
            <a:endParaRPr lang="tr-TR" sz="2000" b="0" strike="noStrike" spc="-1">
              <a:solidFill>
                <a:srgbClr val="40404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14" name="PlaceHolder 2"/>
          <p:cNvSpPr>
            <a:spLocks noGrp="1"/>
          </p:cNvSpPr>
          <p:nvPr>
            <p:ph type="body"/>
          </p:nvPr>
        </p:nvSpPr>
        <p:spPr>
          <a:xfrm>
            <a:off x="1097280" y="1845720"/>
            <a:ext cx="10058040" cy="4023000"/>
          </a:xfrm>
          <a:prstGeom prst="rect">
            <a:avLst/>
          </a:prstGeom>
        </p:spPr>
        <p:txBody>
          <a:bodyPr lIns="0" tIns="0" rIns="0" bIns="0">
            <a:normAutofit/>
          </a:bodyPr>
          <a:lstStyle/>
          <a:p>
            <a:endParaRPr lang="tr-TR" sz="2000" b="0" strike="noStrike" spc="-1">
              <a:solidFill>
                <a:srgbClr val="40404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16" name="PlaceHolder 2"/>
          <p:cNvSpPr>
            <a:spLocks noGrp="1"/>
          </p:cNvSpPr>
          <p:nvPr>
            <p:ph type="body"/>
          </p:nvPr>
        </p:nvSpPr>
        <p:spPr>
          <a:xfrm>
            <a:off x="1097280" y="1845720"/>
            <a:ext cx="4908240" cy="40230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17" name="PlaceHolder 3"/>
          <p:cNvSpPr>
            <a:spLocks noGrp="1"/>
          </p:cNvSpPr>
          <p:nvPr>
            <p:ph type="body"/>
          </p:nvPr>
        </p:nvSpPr>
        <p:spPr>
          <a:xfrm>
            <a:off x="6251400" y="1845720"/>
            <a:ext cx="4908240" cy="4023000"/>
          </a:xfrm>
          <a:prstGeom prst="rect">
            <a:avLst/>
          </a:prstGeom>
        </p:spPr>
        <p:txBody>
          <a:bodyPr lIns="0" tIns="0" rIns="0" bIns="0">
            <a:normAutofit/>
          </a:bodyPr>
          <a:lstStyle/>
          <a:p>
            <a:endParaRPr lang="tr-TR" sz="2000" b="0" strike="noStrike" spc="-1">
              <a:solidFill>
                <a:srgbClr val="40404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8"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9" name="PlaceHolder 1"/>
          <p:cNvSpPr>
            <a:spLocks noGrp="1"/>
          </p:cNvSpPr>
          <p:nvPr>
            <p:ph type="subTitle"/>
          </p:nvPr>
        </p:nvSpPr>
        <p:spPr>
          <a:xfrm>
            <a:off x="1097280" y="286560"/>
            <a:ext cx="10058040" cy="6724800"/>
          </a:xfrm>
          <a:prstGeom prst="rect">
            <a:avLst/>
          </a:prstGeom>
        </p:spPr>
        <p:txBody>
          <a:bodyPr lIns="0" tIns="0" rIns="0" bIns="0" anchor="ctr">
            <a:noAutofit/>
          </a:bodyPr>
          <a:lstStyle/>
          <a:p>
            <a:pPr algn="ctr"/>
            <a:endParaRPr lang="tr-T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21" name="PlaceHolder 2"/>
          <p:cNvSpPr>
            <a:spLocks noGrp="1"/>
          </p:cNvSpPr>
          <p:nvPr>
            <p:ph type="body"/>
          </p:nvPr>
        </p:nvSpPr>
        <p:spPr>
          <a:xfrm>
            <a:off x="1097280" y="184572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22" name="PlaceHolder 3"/>
          <p:cNvSpPr>
            <a:spLocks noGrp="1"/>
          </p:cNvSpPr>
          <p:nvPr>
            <p:ph type="body"/>
          </p:nvPr>
        </p:nvSpPr>
        <p:spPr>
          <a:xfrm>
            <a:off x="6251400" y="1845720"/>
            <a:ext cx="4908240" cy="40230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23" name="PlaceHolder 4"/>
          <p:cNvSpPr>
            <a:spLocks noGrp="1"/>
          </p:cNvSpPr>
          <p:nvPr>
            <p:ph type="body"/>
          </p:nvPr>
        </p:nvSpPr>
        <p:spPr>
          <a:xfrm>
            <a:off x="1097280" y="394704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25" name="PlaceHolder 2"/>
          <p:cNvSpPr>
            <a:spLocks noGrp="1"/>
          </p:cNvSpPr>
          <p:nvPr>
            <p:ph type="body"/>
          </p:nvPr>
        </p:nvSpPr>
        <p:spPr>
          <a:xfrm>
            <a:off x="1097280" y="1845720"/>
            <a:ext cx="4908240" cy="40230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26" name="PlaceHolder 3"/>
          <p:cNvSpPr>
            <a:spLocks noGrp="1"/>
          </p:cNvSpPr>
          <p:nvPr>
            <p:ph type="body"/>
          </p:nvPr>
        </p:nvSpPr>
        <p:spPr>
          <a:xfrm>
            <a:off x="6251400" y="184572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27" name="PlaceHolder 4"/>
          <p:cNvSpPr>
            <a:spLocks noGrp="1"/>
          </p:cNvSpPr>
          <p:nvPr>
            <p:ph type="body"/>
          </p:nvPr>
        </p:nvSpPr>
        <p:spPr>
          <a:xfrm>
            <a:off x="6251400" y="394704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1097280" y="286560"/>
            <a:ext cx="10058040" cy="1450440"/>
          </a:xfrm>
          <a:prstGeom prst="rect">
            <a:avLst/>
          </a:prstGeom>
        </p:spPr>
        <p:txBody>
          <a:bodyPr lIns="0" tIns="0" rIns="0" bIns="0" anchor="ctr">
            <a:noAutofit/>
          </a:bodyPr>
          <a:lstStyle/>
          <a:p>
            <a:endParaRPr lang="tr-TR" sz="1800" b="0" strike="noStrike" spc="-1">
              <a:solidFill>
                <a:srgbClr val="000000"/>
              </a:solidFill>
              <a:latin typeface="Calibri"/>
            </a:endParaRPr>
          </a:p>
        </p:txBody>
      </p:sp>
      <p:sp>
        <p:nvSpPr>
          <p:cNvPr id="29" name="PlaceHolder 2"/>
          <p:cNvSpPr>
            <a:spLocks noGrp="1"/>
          </p:cNvSpPr>
          <p:nvPr>
            <p:ph type="body"/>
          </p:nvPr>
        </p:nvSpPr>
        <p:spPr>
          <a:xfrm>
            <a:off x="1097280" y="184572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30" name="PlaceHolder 3"/>
          <p:cNvSpPr>
            <a:spLocks noGrp="1"/>
          </p:cNvSpPr>
          <p:nvPr>
            <p:ph type="body"/>
          </p:nvPr>
        </p:nvSpPr>
        <p:spPr>
          <a:xfrm>
            <a:off x="6251400" y="1845720"/>
            <a:ext cx="49082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
        <p:nvSpPr>
          <p:cNvPr id="31" name="PlaceHolder 4"/>
          <p:cNvSpPr>
            <a:spLocks noGrp="1"/>
          </p:cNvSpPr>
          <p:nvPr>
            <p:ph type="body"/>
          </p:nvPr>
        </p:nvSpPr>
        <p:spPr>
          <a:xfrm>
            <a:off x="1097280" y="3947040"/>
            <a:ext cx="10058040" cy="1918800"/>
          </a:xfrm>
          <a:prstGeom prst="rect">
            <a:avLst/>
          </a:prstGeom>
        </p:spPr>
        <p:txBody>
          <a:bodyPr lIns="0" tIns="0" rIns="0" bIns="0">
            <a:normAutofit/>
          </a:bodyPr>
          <a:lstStyle/>
          <a:p>
            <a:endParaRPr lang="tr-TR" sz="2000" b="0" strike="noStrike" spc="-1">
              <a:solidFill>
                <a:srgbClr val="40404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6" hidden="1"/>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12" name="Rectangle 8" hidden="1"/>
          <p:cNvSpPr/>
          <p:nvPr/>
        </p:nvSpPr>
        <p:spPr>
          <a:xfrm>
            <a:off x="0" y="6334200"/>
            <a:ext cx="12191760" cy="65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2" name="Straight Connector 9"/>
          <p:cNvSpPr/>
          <p:nvPr/>
        </p:nvSpPr>
        <p:spPr>
          <a:xfrm>
            <a:off x="1193400" y="1737720"/>
            <a:ext cx="9966960" cy="360"/>
          </a:xfrm>
          <a:prstGeom prst="line">
            <a:avLst/>
          </a:prstGeom>
          <a:ln w="6350">
            <a:solidFill>
              <a:srgbClr val="000000">
                <a:lumMod val="50000"/>
                <a:lumOff val="50000"/>
              </a:srgbClr>
            </a:solidFill>
            <a:round/>
          </a:ln>
        </p:spPr>
        <p:style>
          <a:lnRef idx="1">
            <a:schemeClr val="accent1"/>
          </a:lnRef>
          <a:fillRef idx="0">
            <a:schemeClr val="accent1"/>
          </a:fillRef>
          <a:effectRef idx="0">
            <a:schemeClr val="accent1"/>
          </a:effectRef>
          <a:fontRef idx="minor"/>
        </p:style>
      </p:sp>
      <p:sp>
        <p:nvSpPr>
          <p:cNvPr id="3" name="Rectangle 6"/>
          <p:cNvSpPr/>
          <p:nvPr/>
        </p:nvSpPr>
        <p:spPr>
          <a:xfrm>
            <a:off x="3240" y="6400800"/>
            <a:ext cx="1218852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4" name="Rectangle 7"/>
          <p:cNvSpPr/>
          <p:nvPr/>
        </p:nvSpPr>
        <p:spPr>
          <a:xfrm>
            <a:off x="0" y="6334200"/>
            <a:ext cx="12188520" cy="63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5" name="PlaceHolder 1"/>
          <p:cNvSpPr>
            <a:spLocks noGrp="1"/>
          </p:cNvSpPr>
          <p:nvPr>
            <p:ph type="title"/>
          </p:nvPr>
        </p:nvSpPr>
        <p:spPr>
          <a:xfrm>
            <a:off x="1097280" y="758880"/>
            <a:ext cx="10058040" cy="3565800"/>
          </a:xfrm>
          <a:prstGeom prst="rect">
            <a:avLst/>
          </a:prstGeom>
        </p:spPr>
        <p:txBody>
          <a:bodyPr anchor="b">
            <a:normAutofit/>
          </a:bodyPr>
          <a:lstStyle/>
          <a:p>
            <a:pPr>
              <a:lnSpc>
                <a:spcPct val="85000"/>
              </a:lnSpc>
            </a:pPr>
            <a:r>
              <a:rPr lang="tr-TR" sz="8000" b="0" strike="noStrike" spc="-52">
                <a:solidFill>
                  <a:srgbClr val="262626"/>
                </a:solidFill>
                <a:latin typeface="Calibri Light"/>
              </a:rPr>
              <a:t>Asıl başlık stili için tıklatın</a:t>
            </a:r>
            <a:endParaRPr lang="tr-TR" sz="8000" b="0" strike="noStrike" spc="-1">
              <a:solidFill>
                <a:srgbClr val="000000"/>
              </a:solidFill>
              <a:latin typeface="Calibri"/>
            </a:endParaRPr>
          </a:p>
        </p:txBody>
      </p:sp>
      <p:sp>
        <p:nvSpPr>
          <p:cNvPr id="6" name="PlaceHolder 2"/>
          <p:cNvSpPr>
            <a:spLocks noGrp="1"/>
          </p:cNvSpPr>
          <p:nvPr>
            <p:ph type="dt"/>
          </p:nvPr>
        </p:nvSpPr>
        <p:spPr>
          <a:xfrm>
            <a:off x="1097280" y="6459840"/>
            <a:ext cx="2471760" cy="364680"/>
          </a:xfrm>
          <a:prstGeom prst="rect">
            <a:avLst/>
          </a:prstGeom>
        </p:spPr>
        <p:txBody>
          <a:bodyPr anchor="ctr">
            <a:noAutofit/>
          </a:bodyPr>
          <a:lstStyle/>
          <a:p>
            <a:pPr>
              <a:lnSpc>
                <a:spcPct val="100000"/>
              </a:lnSpc>
            </a:pPr>
            <a:fld id="{D7515F38-18B6-4029-B08F-34AAD4A15418}" type="datetime">
              <a:rPr lang="tr-TR" sz="900" b="0" strike="noStrike" spc="-1">
                <a:solidFill>
                  <a:srgbClr val="FFFFFF"/>
                </a:solidFill>
                <a:latin typeface="Calibri"/>
              </a:rPr>
              <a:t>26.02.2024</a:t>
            </a:fld>
            <a:endParaRPr lang="tr-TR" sz="900" b="0" strike="noStrike" spc="-1">
              <a:latin typeface="Times New Roman"/>
            </a:endParaRPr>
          </a:p>
        </p:txBody>
      </p:sp>
      <p:sp>
        <p:nvSpPr>
          <p:cNvPr id="7" name="PlaceHolder 3"/>
          <p:cNvSpPr>
            <a:spLocks noGrp="1"/>
          </p:cNvSpPr>
          <p:nvPr>
            <p:ph type="ftr"/>
          </p:nvPr>
        </p:nvSpPr>
        <p:spPr>
          <a:xfrm>
            <a:off x="3686040" y="6459840"/>
            <a:ext cx="4822560" cy="364680"/>
          </a:xfrm>
          <a:prstGeom prst="rect">
            <a:avLst/>
          </a:prstGeom>
        </p:spPr>
        <p:txBody>
          <a:bodyPr anchor="ctr">
            <a:noAutofit/>
          </a:bodyPr>
          <a:lstStyle/>
          <a:p>
            <a:endParaRPr lang="tr-TR" sz="2400" b="0" strike="noStrike" spc="-1">
              <a:latin typeface="Times New Roman"/>
            </a:endParaRPr>
          </a:p>
        </p:txBody>
      </p:sp>
      <p:sp>
        <p:nvSpPr>
          <p:cNvPr id="8" name="PlaceHolder 4"/>
          <p:cNvSpPr>
            <a:spLocks noGrp="1"/>
          </p:cNvSpPr>
          <p:nvPr>
            <p:ph type="sldNum"/>
          </p:nvPr>
        </p:nvSpPr>
        <p:spPr>
          <a:xfrm>
            <a:off x="9900360" y="6459840"/>
            <a:ext cx="1311840" cy="364680"/>
          </a:xfrm>
          <a:prstGeom prst="rect">
            <a:avLst/>
          </a:prstGeom>
        </p:spPr>
        <p:txBody>
          <a:bodyPr anchor="ctr">
            <a:noAutofit/>
          </a:bodyPr>
          <a:lstStyle/>
          <a:p>
            <a:pPr algn="r">
              <a:lnSpc>
                <a:spcPct val="100000"/>
              </a:lnSpc>
            </a:pPr>
            <a:fld id="{4A515F1E-435E-4FD0-B962-FE75DBC1F27F}" type="slidenum">
              <a:rPr lang="tr-TR" sz="1050" b="0" strike="noStrike" spc="-1">
                <a:solidFill>
                  <a:srgbClr val="FFFFFF"/>
                </a:solidFill>
                <a:latin typeface="Calibri"/>
              </a:rPr>
              <a:t>‹#›</a:t>
            </a:fld>
            <a:endParaRPr lang="tr-TR" sz="1050" b="0" strike="noStrike" spc="-1">
              <a:latin typeface="Times New Roman"/>
            </a:endParaRPr>
          </a:p>
        </p:txBody>
      </p:sp>
      <p:sp>
        <p:nvSpPr>
          <p:cNvPr id="9" name="Straight Connector 8"/>
          <p:cNvSpPr/>
          <p:nvPr/>
        </p:nvSpPr>
        <p:spPr>
          <a:xfrm>
            <a:off x="1207440" y="4343400"/>
            <a:ext cx="9875520" cy="360"/>
          </a:xfrm>
          <a:prstGeom prst="line">
            <a:avLst/>
          </a:prstGeom>
          <a:ln w="6350">
            <a:solidFill>
              <a:srgbClr val="000000">
                <a:lumMod val="50000"/>
                <a:lumOff val="50000"/>
              </a:srgbClr>
            </a:solidFill>
            <a:round/>
          </a:ln>
        </p:spPr>
        <p:style>
          <a:lnRef idx="1">
            <a:schemeClr val="accent1"/>
          </a:lnRef>
          <a:fillRef idx="0">
            <a:schemeClr val="accent1"/>
          </a:fillRef>
          <a:effectRef idx="0">
            <a:schemeClr val="accent1"/>
          </a:effectRef>
          <a:fontRef idx="minor"/>
        </p:style>
      </p:sp>
      <p:sp>
        <p:nvSpPr>
          <p:cNvPr id="10"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tr-TR" sz="2000" b="0" strike="noStrike" spc="-1">
                <a:solidFill>
                  <a:srgbClr val="404040"/>
                </a:solidFill>
                <a:latin typeface="Calibri"/>
              </a:rPr>
              <a:t>Anahat metninin biçimini düzenlemek için tıklayın</a:t>
            </a:r>
          </a:p>
          <a:p>
            <a:pPr marL="864000" lvl="1" indent="-324000">
              <a:spcBef>
                <a:spcPts val="1134"/>
              </a:spcBef>
              <a:buClr>
                <a:srgbClr val="000000"/>
              </a:buClr>
              <a:buSzPct val="75000"/>
              <a:buFont typeface="Symbol" charset="2"/>
              <a:buChar char=""/>
            </a:pPr>
            <a:r>
              <a:rPr lang="tr-TR" sz="1400" b="0" strike="noStrike" spc="-1">
                <a:solidFill>
                  <a:srgbClr val="404040"/>
                </a:solidFill>
                <a:latin typeface="Calibri"/>
              </a:rPr>
              <a:t>İkinci Anahat Düzeyi</a:t>
            </a:r>
          </a:p>
          <a:p>
            <a:pPr marL="1296000" lvl="2" indent="-288000">
              <a:spcBef>
                <a:spcPts val="850"/>
              </a:spcBef>
              <a:buClr>
                <a:srgbClr val="000000"/>
              </a:buClr>
              <a:buSzPct val="45000"/>
              <a:buFont typeface="Wingdings" charset="2"/>
              <a:buChar char=""/>
            </a:pPr>
            <a:r>
              <a:rPr lang="tr-TR" sz="1400" b="0" strike="noStrike" spc="-1">
                <a:solidFill>
                  <a:srgbClr val="404040"/>
                </a:solidFill>
                <a:latin typeface="Calibri"/>
              </a:rPr>
              <a:t>Üçüncü Anahat Düzeyi</a:t>
            </a:r>
          </a:p>
          <a:p>
            <a:pPr marL="1728000" lvl="3" indent="-216000">
              <a:spcBef>
                <a:spcPts val="567"/>
              </a:spcBef>
              <a:buClr>
                <a:srgbClr val="000000"/>
              </a:buClr>
              <a:buSzPct val="75000"/>
              <a:buFont typeface="Symbol" charset="2"/>
              <a:buChar char=""/>
            </a:pPr>
            <a:r>
              <a:rPr lang="tr-TR" sz="1400" b="0" strike="noStrike" spc="-1">
                <a:solidFill>
                  <a:srgbClr val="404040"/>
                </a:solidFill>
                <a:latin typeface="Calibri"/>
              </a:rPr>
              <a:t>Dördüncü Anahat Düzeyi</a:t>
            </a:r>
          </a:p>
          <a:p>
            <a:pPr marL="2160000" lvl="4" indent="-216000">
              <a:spcBef>
                <a:spcPts val="283"/>
              </a:spcBef>
              <a:buClr>
                <a:srgbClr val="000000"/>
              </a:buClr>
              <a:buSzPct val="45000"/>
              <a:buFont typeface="Wingdings" charset="2"/>
              <a:buChar char=""/>
            </a:pPr>
            <a:r>
              <a:rPr lang="tr-TR" sz="2000" b="0" strike="noStrike" spc="-1">
                <a:solidFill>
                  <a:srgbClr val="404040"/>
                </a:solidFill>
                <a:latin typeface="Calibri"/>
              </a:rPr>
              <a:t>Beşinci Anahat Düzeyi</a:t>
            </a:r>
          </a:p>
          <a:p>
            <a:pPr marL="2592000" lvl="5" indent="-216000">
              <a:spcBef>
                <a:spcPts val="283"/>
              </a:spcBef>
              <a:buClr>
                <a:srgbClr val="000000"/>
              </a:buClr>
              <a:buSzPct val="45000"/>
              <a:buFont typeface="Wingdings" charset="2"/>
              <a:buChar char=""/>
            </a:pPr>
            <a:r>
              <a:rPr lang="tr-TR" sz="2000" b="0" strike="noStrike" spc="-1">
                <a:solidFill>
                  <a:srgbClr val="404040"/>
                </a:solidFill>
                <a:latin typeface="Calibri"/>
              </a:rPr>
              <a:t>Altıncı Anahat Düzeyi</a:t>
            </a:r>
          </a:p>
          <a:p>
            <a:pPr marL="3024000" lvl="6" indent="-216000">
              <a:spcBef>
                <a:spcPts val="283"/>
              </a:spcBef>
              <a:buClr>
                <a:srgbClr val="000000"/>
              </a:buClr>
              <a:buSzPct val="45000"/>
              <a:buFont typeface="Wingdings" charset="2"/>
              <a:buChar char=""/>
            </a:pPr>
            <a:r>
              <a:rPr lang="tr-TR" sz="2000" b="0" strike="noStrike" spc="-1">
                <a:solidFill>
                  <a:srgbClr val="404040"/>
                </a:solidFill>
                <a:latin typeface="Calibri"/>
              </a:rPr>
              <a:t>Yedinci Anahat Düzeyi</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 name="Rectangle 6"/>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48" name="Rectangle 8"/>
          <p:cNvSpPr/>
          <p:nvPr/>
        </p:nvSpPr>
        <p:spPr>
          <a:xfrm>
            <a:off x="0" y="6334200"/>
            <a:ext cx="12191760" cy="65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9" name="Straight Connector 9"/>
          <p:cNvSpPr/>
          <p:nvPr/>
        </p:nvSpPr>
        <p:spPr>
          <a:xfrm>
            <a:off x="1193400" y="1737720"/>
            <a:ext cx="9966960" cy="360"/>
          </a:xfrm>
          <a:prstGeom prst="line">
            <a:avLst/>
          </a:prstGeom>
          <a:ln w="6350">
            <a:solidFill>
              <a:srgbClr val="000000">
                <a:lumMod val="50000"/>
                <a:lumOff val="50000"/>
              </a:srgbClr>
            </a:solidFill>
            <a:round/>
          </a:ln>
        </p:spPr>
        <p:style>
          <a:lnRef idx="1">
            <a:schemeClr val="accent1"/>
          </a:lnRef>
          <a:fillRef idx="0">
            <a:schemeClr val="accent1"/>
          </a:fillRef>
          <a:effectRef idx="0">
            <a:schemeClr val="accent1"/>
          </a:effectRef>
          <a:fontRef idx="minor"/>
        </p:style>
      </p:sp>
      <p:sp>
        <p:nvSpPr>
          <p:cNvPr id="50" name="PlaceHolder 1"/>
          <p:cNvSpPr>
            <a:spLocks noGrp="1"/>
          </p:cNvSpPr>
          <p:nvPr>
            <p:ph type="title"/>
          </p:nvPr>
        </p:nvSpPr>
        <p:spPr>
          <a:xfrm>
            <a:off x="1097280" y="286560"/>
            <a:ext cx="10058040" cy="1450440"/>
          </a:xfrm>
          <a:prstGeom prst="rect">
            <a:avLst/>
          </a:prstGeom>
        </p:spPr>
        <p:txBody>
          <a:bodyPr anchor="b">
            <a:noAutofit/>
          </a:bodyPr>
          <a:lstStyle/>
          <a:p>
            <a:pPr>
              <a:lnSpc>
                <a:spcPct val="85000"/>
              </a:lnSpc>
            </a:pPr>
            <a:r>
              <a:rPr lang="tr-TR" sz="4800" b="0" strike="noStrike" spc="-52">
                <a:solidFill>
                  <a:srgbClr val="404040"/>
                </a:solidFill>
                <a:latin typeface="Calibri Light"/>
              </a:rPr>
              <a:t>Asıl başlık stili için tıklatın</a:t>
            </a:r>
            <a:endParaRPr lang="tr-TR" sz="4800" b="0" strike="noStrike" spc="-1">
              <a:solidFill>
                <a:srgbClr val="000000"/>
              </a:solidFill>
              <a:latin typeface="Calibri"/>
            </a:endParaRPr>
          </a:p>
        </p:txBody>
      </p:sp>
      <p:sp>
        <p:nvSpPr>
          <p:cNvPr id="51" name="PlaceHolder 2"/>
          <p:cNvSpPr>
            <a:spLocks noGrp="1"/>
          </p:cNvSpPr>
          <p:nvPr>
            <p:ph type="body"/>
          </p:nvPr>
        </p:nvSpPr>
        <p:spPr>
          <a:xfrm>
            <a:off x="1097280" y="1845720"/>
            <a:ext cx="10058040" cy="4023000"/>
          </a:xfrm>
          <a:prstGeom prst="rect">
            <a:avLst/>
          </a:prstGeom>
        </p:spPr>
        <p:txBody>
          <a:bodyPr lIns="0" rIns="0">
            <a:noAutofit/>
          </a:bodyPr>
          <a:lstStyle/>
          <a:p>
            <a:pPr marL="91440" indent="-91080">
              <a:lnSpc>
                <a:spcPct val="90000"/>
              </a:lnSpc>
              <a:spcBef>
                <a:spcPts val="1199"/>
              </a:spcBef>
              <a:spcAft>
                <a:spcPts val="201"/>
              </a:spcAft>
              <a:buClr>
                <a:srgbClr val="E48312"/>
              </a:buClr>
              <a:buFont typeface="Calibri"/>
              <a:buChar char=" "/>
            </a:pPr>
            <a:r>
              <a:rPr lang="tr-TR" sz="2000" b="0" strike="noStrike" spc="-1">
                <a:solidFill>
                  <a:srgbClr val="404040"/>
                </a:solidFill>
                <a:latin typeface="Calibri"/>
              </a:rPr>
              <a:t>Asıl metin stillerini düzenlemek için tıklatın</a:t>
            </a: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İkinci düzey</a:t>
            </a:r>
          </a:p>
          <a:p>
            <a:pPr marL="567000" lvl="2" indent="-182520">
              <a:lnSpc>
                <a:spcPct val="90000"/>
              </a:lnSpc>
              <a:spcBef>
                <a:spcPts val="201"/>
              </a:spcBef>
              <a:spcAft>
                <a:spcPts val="400"/>
              </a:spcAft>
              <a:buClr>
                <a:srgbClr val="E48312"/>
              </a:buClr>
              <a:buFont typeface="Calibri"/>
              <a:buChar char="◦"/>
            </a:pPr>
            <a:r>
              <a:rPr lang="tr-TR" sz="1400" b="0" strike="noStrike" spc="-1">
                <a:solidFill>
                  <a:srgbClr val="404040"/>
                </a:solidFill>
                <a:latin typeface="Calibri"/>
              </a:rPr>
              <a:t>Üçüncü düzey</a:t>
            </a:r>
          </a:p>
          <a:p>
            <a:pPr marL="749880" lvl="3" indent="-182520">
              <a:lnSpc>
                <a:spcPct val="90000"/>
              </a:lnSpc>
              <a:spcBef>
                <a:spcPts val="201"/>
              </a:spcBef>
              <a:spcAft>
                <a:spcPts val="400"/>
              </a:spcAft>
              <a:buClr>
                <a:srgbClr val="E48312"/>
              </a:buClr>
              <a:buFont typeface="Calibri"/>
              <a:buChar char="◦"/>
            </a:pPr>
            <a:r>
              <a:rPr lang="tr-TR" sz="1400" b="0" strike="noStrike" spc="-1">
                <a:solidFill>
                  <a:srgbClr val="404040"/>
                </a:solidFill>
                <a:latin typeface="Calibri"/>
              </a:rPr>
              <a:t>Dördüncü düzey</a:t>
            </a:r>
          </a:p>
          <a:p>
            <a:pPr marL="932760" lvl="4" indent="-182520">
              <a:lnSpc>
                <a:spcPct val="90000"/>
              </a:lnSpc>
              <a:spcBef>
                <a:spcPts val="201"/>
              </a:spcBef>
              <a:spcAft>
                <a:spcPts val="400"/>
              </a:spcAft>
              <a:buClr>
                <a:srgbClr val="E48312"/>
              </a:buClr>
              <a:buFont typeface="Calibri"/>
              <a:buChar char="◦"/>
            </a:pPr>
            <a:r>
              <a:rPr lang="tr-TR" sz="1400" b="0" strike="noStrike" spc="-1">
                <a:solidFill>
                  <a:srgbClr val="404040"/>
                </a:solidFill>
                <a:latin typeface="Calibri"/>
              </a:rPr>
              <a:t>Beşinci düzey</a:t>
            </a:r>
          </a:p>
        </p:txBody>
      </p:sp>
      <p:sp>
        <p:nvSpPr>
          <p:cNvPr id="52" name="PlaceHolder 3"/>
          <p:cNvSpPr>
            <a:spLocks noGrp="1"/>
          </p:cNvSpPr>
          <p:nvPr>
            <p:ph type="dt"/>
          </p:nvPr>
        </p:nvSpPr>
        <p:spPr>
          <a:xfrm>
            <a:off x="1097280" y="6459840"/>
            <a:ext cx="2471760" cy="364680"/>
          </a:xfrm>
          <a:prstGeom prst="rect">
            <a:avLst/>
          </a:prstGeom>
        </p:spPr>
        <p:txBody>
          <a:bodyPr anchor="ctr">
            <a:noAutofit/>
          </a:bodyPr>
          <a:lstStyle/>
          <a:p>
            <a:pPr>
              <a:lnSpc>
                <a:spcPct val="100000"/>
              </a:lnSpc>
            </a:pPr>
            <a:fld id="{0BF204D1-67C6-4CC8-91CD-6ECF6A8DA9B9}" type="datetime">
              <a:rPr lang="tr-TR" sz="900" b="0" strike="noStrike" spc="-1">
                <a:solidFill>
                  <a:srgbClr val="FFFFFF"/>
                </a:solidFill>
                <a:latin typeface="Calibri"/>
              </a:rPr>
              <a:t>26.02.2024</a:t>
            </a:fld>
            <a:endParaRPr lang="tr-TR" sz="900" b="0" strike="noStrike" spc="-1">
              <a:latin typeface="Times New Roman"/>
            </a:endParaRPr>
          </a:p>
        </p:txBody>
      </p:sp>
      <p:sp>
        <p:nvSpPr>
          <p:cNvPr id="53" name="PlaceHolder 4"/>
          <p:cNvSpPr>
            <a:spLocks noGrp="1"/>
          </p:cNvSpPr>
          <p:nvPr>
            <p:ph type="ftr"/>
          </p:nvPr>
        </p:nvSpPr>
        <p:spPr>
          <a:xfrm>
            <a:off x="3686040" y="6459840"/>
            <a:ext cx="4822560" cy="364680"/>
          </a:xfrm>
          <a:prstGeom prst="rect">
            <a:avLst/>
          </a:prstGeom>
        </p:spPr>
        <p:txBody>
          <a:bodyPr anchor="ctr">
            <a:noAutofit/>
          </a:bodyPr>
          <a:lstStyle/>
          <a:p>
            <a:endParaRPr lang="tr-TR" sz="2400" b="0" strike="noStrike" spc="-1">
              <a:latin typeface="Times New Roman"/>
            </a:endParaRPr>
          </a:p>
        </p:txBody>
      </p:sp>
      <p:sp>
        <p:nvSpPr>
          <p:cNvPr id="54" name="PlaceHolder 5"/>
          <p:cNvSpPr>
            <a:spLocks noGrp="1"/>
          </p:cNvSpPr>
          <p:nvPr>
            <p:ph type="sldNum"/>
          </p:nvPr>
        </p:nvSpPr>
        <p:spPr>
          <a:xfrm>
            <a:off x="9900360" y="6459840"/>
            <a:ext cx="1311840" cy="364680"/>
          </a:xfrm>
          <a:prstGeom prst="rect">
            <a:avLst/>
          </a:prstGeom>
        </p:spPr>
        <p:txBody>
          <a:bodyPr anchor="ctr">
            <a:noAutofit/>
          </a:bodyPr>
          <a:lstStyle/>
          <a:p>
            <a:pPr algn="r">
              <a:lnSpc>
                <a:spcPct val="100000"/>
              </a:lnSpc>
            </a:pPr>
            <a:fld id="{81371119-7347-4339-B9DC-FD3FBBB71269}" type="slidenum">
              <a:rPr lang="tr-TR" sz="1050" b="0" strike="noStrike" spc="-1">
                <a:solidFill>
                  <a:srgbClr val="FFFFFF"/>
                </a:solidFill>
                <a:latin typeface="Calibri"/>
              </a:rPr>
              <a:t>‹#›</a:t>
            </a:fld>
            <a:endParaRPr lang="tr-TR" sz="105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Unvan 1"/>
          <p:cNvSpPr txBox="1"/>
          <p:nvPr/>
        </p:nvSpPr>
        <p:spPr>
          <a:xfrm>
            <a:off x="1097280" y="758880"/>
            <a:ext cx="10058040" cy="3565800"/>
          </a:xfrm>
          <a:prstGeom prst="rect">
            <a:avLst/>
          </a:prstGeom>
          <a:noFill/>
          <a:ln w="0">
            <a:noFill/>
          </a:ln>
        </p:spPr>
        <p:txBody>
          <a:bodyPr anchor="b">
            <a:noAutofit/>
          </a:bodyPr>
          <a:lstStyle/>
          <a:p>
            <a:pPr>
              <a:lnSpc>
                <a:spcPct val="85000"/>
              </a:lnSpc>
            </a:pPr>
            <a:r>
              <a:rPr lang="tr-TR" sz="8000" b="0" strike="noStrike" spc="-52">
                <a:solidFill>
                  <a:srgbClr val="262626"/>
                </a:solidFill>
                <a:latin typeface="Calibri Light"/>
              </a:rPr>
              <a:t>DİJİTAL ÇAĞDA EBEVEYN OLMAK</a:t>
            </a:r>
            <a:endParaRPr lang="tr-TR" sz="8000" b="0" strike="noStrike" spc="-1">
              <a:solidFill>
                <a:srgbClr val="000000"/>
              </a:solidFill>
              <a:latin typeface="Calibri"/>
            </a:endParaRPr>
          </a:p>
        </p:txBody>
      </p:sp>
      <p:sp>
        <p:nvSpPr>
          <p:cNvPr id="92" name="Alt Başlık 2"/>
          <p:cNvSpPr txBox="1"/>
          <p:nvPr/>
        </p:nvSpPr>
        <p:spPr>
          <a:xfrm>
            <a:off x="1100160" y="4455720"/>
            <a:ext cx="10058040" cy="1142640"/>
          </a:xfrm>
          <a:prstGeom prst="rect">
            <a:avLst/>
          </a:prstGeom>
          <a:noFill/>
          <a:ln w="0">
            <a:noFill/>
          </a:ln>
        </p:spPr>
        <p:txBody>
          <a:bodyPr>
            <a:noAutofit/>
          </a:bodyPr>
          <a:lstStyle/>
          <a:p>
            <a:pPr>
              <a:lnSpc>
                <a:spcPct val="90000"/>
              </a:lnSpc>
              <a:spcBef>
                <a:spcPts val="1199"/>
              </a:spcBef>
              <a:spcAft>
                <a:spcPts val="201"/>
              </a:spcAft>
              <a:tabLst>
                <a:tab pos="0" algn="l"/>
              </a:tabLst>
            </a:pPr>
            <a:r>
              <a:rPr lang="tr-TR" sz="2400" b="0" strike="noStrike" cap="all" spc="199">
                <a:solidFill>
                  <a:srgbClr val="637052"/>
                </a:solidFill>
                <a:latin typeface="Calibri Light"/>
              </a:rPr>
              <a:t>GEBZE REHBERLİK VE ARAŞTIRMA MERKEZİ</a:t>
            </a:r>
            <a:endParaRPr lang="tr-TR" sz="2400" b="0" strike="noStrike" spc="-1">
              <a:latin typeface="Arial"/>
            </a:endParaRPr>
          </a:p>
        </p:txBody>
      </p:sp>
      <p:pic>
        <p:nvPicPr>
          <p:cNvPr id="93" name="Resim 3"/>
          <p:cNvPicPr/>
          <p:nvPr/>
        </p:nvPicPr>
        <p:blipFill>
          <a:blip r:embed="rId2"/>
          <a:stretch/>
        </p:blipFill>
        <p:spPr>
          <a:xfrm>
            <a:off x="10532880" y="4848120"/>
            <a:ext cx="1245600" cy="123012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Çevrimiçi Tehlikeler</a:t>
            </a:r>
            <a:endParaRPr lang="tr-TR" sz="4800" b="0" strike="noStrike" spc="-1">
              <a:solidFill>
                <a:srgbClr val="000000"/>
              </a:solidFill>
              <a:latin typeface="Calibri"/>
            </a:endParaRPr>
          </a:p>
        </p:txBody>
      </p:sp>
      <p:sp>
        <p:nvSpPr>
          <p:cNvPr id="107" name="İçerik Yer Tutucusu 2"/>
          <p:cNvSpPr txBox="1"/>
          <p:nvPr/>
        </p:nvSpPr>
        <p:spPr>
          <a:xfrm>
            <a:off x="1097280" y="1845720"/>
            <a:ext cx="10058040" cy="4023000"/>
          </a:xfrm>
          <a:prstGeom prst="rect">
            <a:avLst/>
          </a:prstGeom>
          <a:noFill/>
          <a:ln w="0">
            <a:noFill/>
          </a:ln>
        </p:spPr>
        <p:txBody>
          <a:bodyPr lIns="0" rIns="0">
            <a:normAutofit fontScale="92500" lnSpcReduction="10000"/>
          </a:bodyPr>
          <a:lstStyle/>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Kötü Amaçlı Yazılımlar:</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1" strike="noStrike" spc="-1">
                <a:solidFill>
                  <a:srgbClr val="404040"/>
                </a:solidFill>
                <a:latin typeface="Calibri"/>
              </a:rPr>
              <a:t>Virüsler ve Zararlı Yazılımlar:</a:t>
            </a:r>
            <a:r>
              <a:rPr lang="tr-TR" sz="1800" b="0" strike="noStrike" spc="-1">
                <a:solidFill>
                  <a:srgbClr val="404040"/>
                </a:solidFill>
                <a:latin typeface="Calibri"/>
              </a:rPr>
              <a:t> İnternet üzerinden indirilen dosyalardaki virüsler ve zararlı yazılımlar, cihazlara zarar verebilir.</a:t>
            </a:r>
          </a:p>
          <a:p>
            <a:pPr marL="384120" lvl="1" indent="-182520">
              <a:lnSpc>
                <a:spcPct val="90000"/>
              </a:lnSpc>
              <a:spcBef>
                <a:spcPts val="201"/>
              </a:spcBef>
              <a:spcAft>
                <a:spcPts val="400"/>
              </a:spcAft>
              <a:buClr>
                <a:srgbClr val="E48312"/>
              </a:buClr>
              <a:buFont typeface="Calibri"/>
              <a:buChar char="◦"/>
            </a:pPr>
            <a:r>
              <a:rPr lang="tr-TR" sz="1800" b="1" strike="noStrike" spc="-1">
                <a:solidFill>
                  <a:srgbClr val="404040"/>
                </a:solidFill>
                <a:latin typeface="Calibri"/>
              </a:rPr>
              <a:t>Fidye Yazılımları:</a:t>
            </a:r>
            <a:r>
              <a:rPr lang="tr-TR" sz="1800" b="0" strike="noStrike" spc="-1">
                <a:solidFill>
                  <a:srgbClr val="404040"/>
                </a:solidFill>
                <a:latin typeface="Calibri"/>
              </a:rPr>
              <a:t> Dosyaları kilitleyen ve fidye talep eden yazılımların kullanılması.</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İnternet Bağımlılığı:</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1" strike="noStrike" spc="-1">
                <a:solidFill>
                  <a:srgbClr val="404040"/>
                </a:solidFill>
                <a:latin typeface="Calibri"/>
              </a:rPr>
              <a:t>Oyun Bağımlılığı:</a:t>
            </a:r>
            <a:r>
              <a:rPr lang="tr-TR" sz="1800" b="0" strike="noStrike" spc="-1">
                <a:solidFill>
                  <a:srgbClr val="404040"/>
                </a:solidFill>
                <a:latin typeface="Calibri"/>
              </a:rPr>
              <a:t> Çocuklar ve gençler, sürekli çevrim içi oyunlarla meşgul olabilir ve bu durum günlük aktivitelerini etkileyebilir.</a:t>
            </a:r>
          </a:p>
          <a:p>
            <a:pPr marL="384120" lvl="1" indent="-182520">
              <a:lnSpc>
                <a:spcPct val="90000"/>
              </a:lnSpc>
              <a:spcBef>
                <a:spcPts val="201"/>
              </a:spcBef>
              <a:spcAft>
                <a:spcPts val="400"/>
              </a:spcAft>
              <a:buClr>
                <a:srgbClr val="E48312"/>
              </a:buClr>
              <a:buFont typeface="Calibri"/>
              <a:buChar char="◦"/>
            </a:pPr>
            <a:r>
              <a:rPr lang="tr-TR" sz="1800" b="1" strike="noStrike" spc="-1">
                <a:solidFill>
                  <a:srgbClr val="404040"/>
                </a:solidFill>
                <a:latin typeface="Calibri"/>
              </a:rPr>
              <a:t>Sosyal Medya Bağımlılığı:</a:t>
            </a:r>
            <a:r>
              <a:rPr lang="tr-TR" sz="1800" b="0" strike="noStrike" spc="-1">
                <a:solidFill>
                  <a:srgbClr val="404040"/>
                </a:solidFill>
                <a:latin typeface="Calibri"/>
              </a:rPr>
              <a:t> Sürekli olarak sosyal medyada vakit geçirme, olumsuz etkiler yaratabilir.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Sahte Haber ve Manipülasyon:</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1" strike="noStrike" spc="-1">
                <a:solidFill>
                  <a:srgbClr val="404040"/>
                </a:solidFill>
                <a:latin typeface="Calibri"/>
              </a:rPr>
              <a:t>Yalan Bilgi ve Sahte Haber:</a:t>
            </a:r>
            <a:r>
              <a:rPr lang="tr-TR" sz="1800" b="0" strike="noStrike" spc="-1">
                <a:solidFill>
                  <a:srgbClr val="404040"/>
                </a:solidFill>
                <a:latin typeface="Calibri"/>
              </a:rPr>
              <a:t> İnternet üzerinde dolaşan yanıltıcı bilgiler ve sahte haberler, kişileri manipüle edebilir.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Telif Hakkı İhlalleri:</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1" strike="noStrike" spc="-1">
                <a:solidFill>
                  <a:srgbClr val="404040"/>
                </a:solidFill>
                <a:latin typeface="Calibri"/>
              </a:rPr>
              <a:t>Telif Hakkı İhlali:</a:t>
            </a:r>
            <a:r>
              <a:rPr lang="tr-TR" sz="1800" b="0" strike="noStrike" spc="-1">
                <a:solidFill>
                  <a:srgbClr val="404040"/>
                </a:solidFill>
                <a:latin typeface="Calibri"/>
              </a:rPr>
              <a:t> İnternet üzerinden paylaşılan içeriklerde telif haklarının ihlal edilmesi.</a:t>
            </a:r>
          </a:p>
          <a:p>
            <a:pPr>
              <a:lnSpc>
                <a:spcPct val="90000"/>
              </a:lnSpc>
              <a:spcBef>
                <a:spcPts val="1199"/>
              </a:spcBef>
              <a:spcAft>
                <a:spcPts val="201"/>
              </a:spcAft>
            </a:pPr>
            <a:endParaRPr lang="tr-TR" sz="18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Unvan 1"/>
          <p:cNvSpPr txBox="1"/>
          <p:nvPr/>
        </p:nvSpPr>
        <p:spPr>
          <a:xfrm>
            <a:off x="1097280" y="286560"/>
            <a:ext cx="10058040" cy="1450440"/>
          </a:xfrm>
          <a:prstGeom prst="rect">
            <a:avLst/>
          </a:prstGeom>
          <a:noFill/>
          <a:ln w="0">
            <a:noFill/>
          </a:ln>
        </p:spPr>
        <p:txBody>
          <a:bodyPr anchor="b">
            <a:normAutofit fontScale="95500" lnSpcReduction="10000"/>
          </a:bodyPr>
          <a:lstStyle/>
          <a:p>
            <a:pPr>
              <a:lnSpc>
                <a:spcPct val="85000"/>
              </a:lnSpc>
            </a:pPr>
            <a:r>
              <a:t/>
            </a:r>
            <a:br/>
            <a:r>
              <a:rPr lang="tr-TR" sz="4800" b="0" strike="noStrike" spc="-52">
                <a:solidFill>
                  <a:srgbClr val="404040"/>
                </a:solidFill>
                <a:latin typeface="Calibri Light"/>
              </a:rPr>
              <a:t>Sosyal Medya ve Çocuklar</a:t>
            </a:r>
            <a:r>
              <a:t/>
            </a:r>
            <a:br/>
            <a:endParaRPr lang="tr-TR" sz="4800" b="0" strike="noStrike" spc="-1">
              <a:solidFill>
                <a:srgbClr val="000000"/>
              </a:solidFill>
              <a:latin typeface="Calibri"/>
            </a:endParaRPr>
          </a:p>
        </p:txBody>
      </p:sp>
      <p:sp>
        <p:nvSpPr>
          <p:cNvPr id="109"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Calibri"/>
              <a:buChar char=" "/>
            </a:pPr>
            <a:r>
              <a:rPr lang="tr-TR" sz="2000" b="0" strike="noStrike" spc="-1">
                <a:solidFill>
                  <a:srgbClr val="404040"/>
                </a:solidFill>
                <a:latin typeface="Calibri"/>
              </a:rPr>
              <a:t>Sosyal medya, çocuklar ve gençler için birçok fırsat sunsa da, aynı zamanda çeşitli riskleri de beraberinde getirebilir. </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Bilgi Paylaşımı ve Gizlilik:</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Çocuklar, sosyal medyada bilgi paylaşımında dikkatli olmalıdır. Adres, telefon numarası, okul bilgileri gibi özel bilgiler paylaşmaktan kaçınılmalıdır.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Siber Zorbalık:</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Sosyal medya platformlarında çocuklar, siber zorbalığa maruz kalabilirler. Küçük bir tartışma ya da çekişme, çevrim içi olarak büyüyebilir ve çocuğun duygusal sağlığını etkileyebilir.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Çevrim İçi İntikam:</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Özellikle gençler arasında yaygın olan bu durumda, çocuklar özel fotoğraf veya videolarını paylaşmaktan kaçınmalıdır.</a:t>
            </a:r>
          </a:p>
          <a:p>
            <a:pPr>
              <a:lnSpc>
                <a:spcPct val="90000"/>
              </a:lnSpc>
              <a:spcBef>
                <a:spcPts val="1199"/>
              </a:spcBef>
              <a:spcAft>
                <a:spcPts val="201"/>
              </a:spcAft>
            </a:pPr>
            <a:endParaRPr lang="tr-TR" sz="18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Sosyal Medya ve Çocuklar</a:t>
            </a:r>
            <a:endParaRPr lang="tr-TR" sz="4800" b="0" strike="noStrike" spc="-1">
              <a:solidFill>
                <a:srgbClr val="000000"/>
              </a:solidFill>
              <a:latin typeface="Calibri"/>
            </a:endParaRPr>
          </a:p>
        </p:txBody>
      </p:sp>
      <p:sp>
        <p:nvSpPr>
          <p:cNvPr id="111"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Görüntü ve Beden Algısı:</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Sosyal medyada paylaşılan idealize edilmiş görüntüler, çocukların kendilerini karşılaştırmalarına ve beden algılarını etkilemelerine neden olabilir.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Bağımlılık ve Ekran Süresi:</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Sosyal medya, çocukları bağımlılık haline getirebilir ve uzun süreli ekran süresi, sağlık sorunlarına ve akademik performans düşüklüğüne neden olabilir.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Yanıltıcı Bilgi ve Sahte Haberler:</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Sosyal medyada dolaşan yanıltıcı bilgiler, çocukları etkileyebilir ve onların doğru bilgilerle ayırt etme becerilerini sınayabilir.</a:t>
            </a:r>
          </a:p>
          <a:p>
            <a:pPr>
              <a:lnSpc>
                <a:spcPct val="90000"/>
              </a:lnSpc>
              <a:spcBef>
                <a:spcPts val="1199"/>
              </a:spcBef>
              <a:spcAft>
                <a:spcPts val="201"/>
              </a:spcAft>
            </a:pPr>
            <a:endParaRPr lang="tr-TR" sz="18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Sosyal Medya ve Çocuklar</a:t>
            </a:r>
            <a:endParaRPr lang="tr-TR" sz="4800" b="0" strike="noStrike" spc="-1">
              <a:solidFill>
                <a:srgbClr val="000000"/>
              </a:solidFill>
              <a:latin typeface="Calibri"/>
            </a:endParaRPr>
          </a:p>
        </p:txBody>
      </p:sp>
      <p:sp>
        <p:nvSpPr>
          <p:cNvPr id="113"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Sosyal İzolasyon ve Dijital Davranışlar:</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Çocuklar, sosyal medyada yaşanan olaylar nedeniyle kendilerini dışlanmış hissedebilirler. Ayrıca, dijital davranışlar gerçek yaşam etkileşimlerini azaltabilir.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Ebeveyn Denetimi ve İletişim:</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Ebeveynler, çocukların sosyal medya kullanımını denetlemeli ve güvenli bir çevre sağlamak için iletişimi güçlendirmelidir.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Sosyal Medya Eğitimi:</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Çocuklara, sosyal medyanın etkileri konusunda eğitim verilmeli. Dijital okuryazarlık, çevrim içi güvenlik ve doğru bilgi ayırt etme konularında bilinçlenmeleri sağlanmalıdır.</a:t>
            </a:r>
          </a:p>
          <a:p>
            <a:pPr>
              <a:lnSpc>
                <a:spcPct val="90000"/>
              </a:lnSpc>
              <a:spcBef>
                <a:spcPts val="1199"/>
              </a:spcBef>
              <a:spcAft>
                <a:spcPts val="201"/>
              </a:spcAft>
            </a:pPr>
            <a:endParaRPr lang="tr-TR" sz="18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Dijital Zorbalık ve Çözümler</a:t>
            </a:r>
            <a:endParaRPr lang="tr-TR" sz="4800" b="0" strike="noStrike" spc="-1">
              <a:solidFill>
                <a:srgbClr val="000000"/>
              </a:solidFill>
              <a:latin typeface="Calibri"/>
            </a:endParaRPr>
          </a:p>
        </p:txBody>
      </p:sp>
      <p:sp>
        <p:nvSpPr>
          <p:cNvPr id="115"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Siber zorbalık, sosyal medya, mesajlaşma, oyun gibi dijital platformlarda, kişiyi korkutmayı, kızdırmayı veya utandırmayı amaçlayan, tekrarlayan zorba davranışlardır.</a:t>
            </a:r>
          </a:p>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Gizlenmesi ve kaçması zordur. </a:t>
            </a:r>
          </a:p>
          <a:p>
            <a:pPr marL="91440" indent="-91080">
              <a:lnSpc>
                <a:spcPct val="90000"/>
              </a:lnSpc>
              <a:spcBef>
                <a:spcPts val="1199"/>
              </a:spcBef>
              <a:spcAft>
                <a:spcPts val="201"/>
              </a:spcAft>
              <a:buClr>
                <a:srgbClr val="E48312"/>
              </a:buClr>
              <a:buFont typeface="Wingdings" charset="2"/>
              <a:buChar char=""/>
            </a:pPr>
            <a:r>
              <a:rPr lang="tr-TR" sz="2000" b="0" strike="noStrike" spc="-9">
                <a:solidFill>
                  <a:srgbClr val="404040"/>
                </a:solidFill>
                <a:latin typeface="Calibri"/>
              </a:rPr>
              <a:t>Dünyanın </a:t>
            </a:r>
            <a:r>
              <a:rPr lang="tr-TR" sz="2000" b="0" strike="noStrike" spc="-7">
                <a:solidFill>
                  <a:srgbClr val="404040"/>
                </a:solidFill>
                <a:latin typeface="Calibri"/>
              </a:rPr>
              <a:t>her yerinden insana </a:t>
            </a:r>
            <a:r>
              <a:rPr lang="tr-TR" sz="2000" b="0" strike="noStrike" spc="-21">
                <a:solidFill>
                  <a:srgbClr val="404040"/>
                </a:solidFill>
                <a:latin typeface="Calibri"/>
              </a:rPr>
              <a:t>açıktır, </a:t>
            </a:r>
            <a:r>
              <a:rPr lang="tr-TR" sz="2000" b="0" strike="noStrike" spc="-7">
                <a:solidFill>
                  <a:srgbClr val="404040"/>
                </a:solidFill>
                <a:latin typeface="Calibri"/>
              </a:rPr>
              <a:t>saniyeler içinde  geniş kitlelere </a:t>
            </a:r>
            <a:r>
              <a:rPr lang="tr-TR" sz="2000" b="0" strike="noStrike" spc="-9">
                <a:solidFill>
                  <a:srgbClr val="404040"/>
                </a:solidFill>
                <a:latin typeface="Calibri"/>
              </a:rPr>
              <a:t>ulaşarak </a:t>
            </a:r>
            <a:r>
              <a:rPr lang="tr-TR" sz="2000" b="0" strike="noStrike" spc="-7">
                <a:solidFill>
                  <a:srgbClr val="404040"/>
                </a:solidFill>
                <a:latin typeface="Calibri"/>
              </a:rPr>
              <a:t>popüler</a:t>
            </a:r>
            <a:r>
              <a:rPr lang="tr-TR" sz="2000" b="0" strike="noStrike" spc="9">
                <a:solidFill>
                  <a:srgbClr val="404040"/>
                </a:solidFill>
                <a:latin typeface="Calibri"/>
              </a:rPr>
              <a:t> </a:t>
            </a:r>
            <a:r>
              <a:rPr lang="tr-TR" sz="2000" b="0" strike="noStrike" spc="-7">
                <a:solidFill>
                  <a:srgbClr val="404040"/>
                </a:solidFill>
                <a:latin typeface="Calibri"/>
              </a:rPr>
              <a:t>olabilir.</a:t>
            </a:r>
            <a:endParaRPr lang="tr-TR" sz="2000" b="0" strike="noStrike" spc="-1">
              <a:solidFill>
                <a:srgbClr val="404040"/>
              </a:solidFill>
              <a:latin typeface="Calibri"/>
            </a:endParaRPr>
          </a:p>
          <a:p>
            <a:pPr marL="91440" indent="-91080">
              <a:lnSpc>
                <a:spcPct val="90000"/>
              </a:lnSpc>
              <a:spcBef>
                <a:spcPts val="1199"/>
              </a:spcBef>
              <a:spcAft>
                <a:spcPts val="201"/>
              </a:spcAft>
              <a:buClr>
                <a:srgbClr val="E48312"/>
              </a:buClr>
              <a:buFont typeface="Wingdings" charset="2"/>
              <a:buChar char=""/>
            </a:pPr>
            <a:r>
              <a:rPr lang="tr-TR" sz="2000" b="0" strike="noStrike" spc="-7">
                <a:solidFill>
                  <a:srgbClr val="404040"/>
                </a:solidFill>
                <a:latin typeface="Calibri"/>
              </a:rPr>
              <a:t>Zorba anonim olabilir. Kimliği, adı gerçek olmayabilir.</a:t>
            </a:r>
            <a:endParaRPr lang="tr-TR" sz="2000" b="0" strike="noStrike" spc="-1">
              <a:solidFill>
                <a:srgbClr val="404040"/>
              </a:solidFill>
              <a:latin typeface="Calibri"/>
            </a:endParaRPr>
          </a:p>
          <a:p>
            <a:pPr marL="91440" indent="-91080">
              <a:lnSpc>
                <a:spcPct val="90000"/>
              </a:lnSpc>
              <a:spcBef>
                <a:spcPts val="1199"/>
              </a:spcBef>
              <a:spcAft>
                <a:spcPts val="201"/>
              </a:spcAft>
              <a:buClr>
                <a:srgbClr val="E48312"/>
              </a:buClr>
              <a:buFont typeface="Wingdings" charset="2"/>
              <a:buChar char=""/>
            </a:pPr>
            <a:r>
              <a:rPr lang="tr-TR" sz="2000" b="0" strike="noStrike" spc="-7">
                <a:solidFill>
                  <a:srgbClr val="404040"/>
                </a:solidFill>
                <a:latin typeface="Calibri"/>
              </a:rPr>
              <a:t>Zorbalık her zaman ve her çevrim için ortamda meydana gelebilir.</a:t>
            </a:r>
            <a:endParaRPr lang="tr-TR" sz="2000" b="0" strike="noStrike" spc="-1">
              <a:solidFill>
                <a:srgbClr val="404040"/>
              </a:solidFill>
              <a:latin typeface="Calibri"/>
            </a:endParaRPr>
          </a:p>
          <a:p>
            <a:pPr marL="111960">
              <a:lnSpc>
                <a:spcPct val="90000"/>
              </a:lnSpc>
              <a:spcBef>
                <a:spcPts val="1199"/>
              </a:spcBef>
              <a:spcAft>
                <a:spcPts val="201"/>
              </a:spcAft>
              <a:tabLst>
                <a:tab pos="0" algn="l"/>
              </a:tabLst>
            </a:pPr>
            <a:endParaRPr lang="tr-TR" sz="2000" b="0" strike="noStrike" spc="-1">
              <a:solidFill>
                <a:srgbClr val="404040"/>
              </a:solidFill>
              <a:latin typeface="Calibri"/>
            </a:endParaRPr>
          </a:p>
          <a:p>
            <a:pPr>
              <a:lnSpc>
                <a:spcPct val="90000"/>
              </a:lnSpc>
              <a:spcBef>
                <a:spcPts val="14"/>
              </a:spcBef>
              <a:spcAft>
                <a:spcPts val="201"/>
              </a:spcAft>
              <a:tabLst>
                <a:tab pos="0" algn="l"/>
              </a:tabLst>
            </a:pPr>
            <a:endParaRPr lang="tr-TR" sz="2000" b="0" strike="noStrike" spc="-1">
              <a:solidFill>
                <a:srgbClr val="404040"/>
              </a:solidFill>
              <a:latin typeface="Calibri"/>
            </a:endParaRPr>
          </a:p>
          <a:p>
            <a:pPr>
              <a:lnSpc>
                <a:spcPct val="90000"/>
              </a:lnSpc>
              <a:spcBef>
                <a:spcPts val="1199"/>
              </a:spcBef>
              <a:spcAft>
                <a:spcPts val="201"/>
              </a:spcAft>
              <a:tabLst>
                <a:tab pos="0" algn="l"/>
              </a:tabLst>
            </a:pPr>
            <a:endParaRPr lang="tr-TR" sz="2000" b="0" strike="noStrike" spc="-1">
              <a:solidFill>
                <a:srgbClr val="404040"/>
              </a:solidFill>
              <a:latin typeface="Calibri"/>
            </a:endParaRPr>
          </a:p>
          <a:p>
            <a:pPr>
              <a:lnSpc>
                <a:spcPct val="90000"/>
              </a:lnSpc>
              <a:spcBef>
                <a:spcPts val="1199"/>
              </a:spcBef>
              <a:spcAft>
                <a:spcPts val="201"/>
              </a:spcAft>
              <a:tabLst>
                <a:tab pos="0" algn="l"/>
              </a:tabLst>
            </a:pPr>
            <a:endParaRPr lang="tr-TR" sz="2000" b="0" strike="noStrike" spc="-1">
              <a:solidFill>
                <a:srgbClr val="404040"/>
              </a:solidFill>
              <a:latin typeface="Calibri"/>
            </a:endParaRPr>
          </a:p>
          <a:p>
            <a:pPr>
              <a:lnSpc>
                <a:spcPct val="90000"/>
              </a:lnSpc>
              <a:spcBef>
                <a:spcPts val="1199"/>
              </a:spcBef>
              <a:spcAft>
                <a:spcPts val="201"/>
              </a:spcAft>
              <a:tabLst>
                <a:tab pos="0" algn="l"/>
              </a:tabLst>
            </a:pPr>
            <a:endParaRPr lang="tr-TR" sz="20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Dijital Zorbalık ve Çözümler</a:t>
            </a:r>
            <a:endParaRPr lang="tr-TR" sz="4800" b="0" strike="noStrike" spc="-1">
              <a:solidFill>
                <a:srgbClr val="000000"/>
              </a:solidFill>
              <a:latin typeface="Calibri"/>
            </a:endParaRPr>
          </a:p>
        </p:txBody>
      </p:sp>
      <p:sp>
        <p:nvSpPr>
          <p:cNvPr id="117"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Calibri"/>
              <a:buChar char=" "/>
            </a:pPr>
            <a:r>
              <a:rPr lang="en-US" sz="2000" b="0" strike="noStrike" spc="7">
                <a:solidFill>
                  <a:srgbClr val="404040"/>
                </a:solidFill>
                <a:latin typeface="Calibri"/>
              </a:rPr>
              <a:t>Siber </a:t>
            </a:r>
            <a:r>
              <a:rPr lang="en-US" sz="2000" b="0" strike="noStrike" spc="1">
                <a:solidFill>
                  <a:srgbClr val="404040"/>
                </a:solidFill>
                <a:latin typeface="Calibri"/>
              </a:rPr>
              <a:t>zorbalık konusunda </a:t>
            </a:r>
            <a:r>
              <a:rPr lang="en-US" sz="2000" b="0" strike="noStrike" spc="7">
                <a:solidFill>
                  <a:srgbClr val="404040"/>
                </a:solidFill>
                <a:latin typeface="Calibri"/>
              </a:rPr>
              <a:t>şunlar örnek</a:t>
            </a:r>
            <a:r>
              <a:rPr lang="en-US" sz="2000" b="0" strike="noStrike" spc="-32">
                <a:solidFill>
                  <a:srgbClr val="404040"/>
                </a:solidFill>
                <a:latin typeface="Calibri"/>
              </a:rPr>
              <a:t> </a:t>
            </a:r>
            <a:r>
              <a:rPr lang="en-US" sz="2000" b="0" strike="noStrike" spc="1">
                <a:solidFill>
                  <a:srgbClr val="404040"/>
                </a:solidFill>
                <a:latin typeface="Calibri"/>
              </a:rPr>
              <a:t>verilebilir:</a:t>
            </a:r>
            <a:endParaRPr lang="tr-TR" sz="2000" b="0" strike="noStrike" spc="-1">
              <a:solidFill>
                <a:srgbClr val="404040"/>
              </a:solidFill>
              <a:latin typeface="Calibri"/>
            </a:endParaRPr>
          </a:p>
          <a:p>
            <a:pPr marL="91440" indent="-91080">
              <a:lnSpc>
                <a:spcPct val="90000"/>
              </a:lnSpc>
              <a:spcBef>
                <a:spcPts val="1199"/>
              </a:spcBef>
              <a:spcAft>
                <a:spcPts val="201"/>
              </a:spcAft>
              <a:buClr>
                <a:srgbClr val="E48312"/>
              </a:buClr>
              <a:buFont typeface="Wingdings" charset="2"/>
              <a:buChar char=""/>
            </a:pPr>
            <a:r>
              <a:rPr lang="tr-TR" sz="2000" b="0" strike="noStrike" spc="-4">
                <a:solidFill>
                  <a:srgbClr val="404040"/>
                </a:solidFill>
                <a:latin typeface="Calibri"/>
              </a:rPr>
              <a:t>Sosyal </a:t>
            </a:r>
            <a:r>
              <a:rPr lang="tr-TR" sz="2000" b="0" strike="noStrike" spc="4">
                <a:solidFill>
                  <a:srgbClr val="404040"/>
                </a:solidFill>
                <a:latin typeface="Calibri"/>
              </a:rPr>
              <a:t>medyada birinin hakkında </a:t>
            </a:r>
            <a:r>
              <a:rPr lang="tr-TR" sz="2000" b="0" strike="noStrike" spc="1">
                <a:solidFill>
                  <a:srgbClr val="404040"/>
                </a:solidFill>
                <a:latin typeface="Calibri"/>
              </a:rPr>
              <a:t>yalanlar  </a:t>
            </a:r>
            <a:r>
              <a:rPr lang="tr-TR" sz="2000" b="0" strike="noStrike" spc="-1">
                <a:solidFill>
                  <a:srgbClr val="404040"/>
                </a:solidFill>
                <a:latin typeface="Calibri"/>
              </a:rPr>
              <a:t>yaymak </a:t>
            </a:r>
            <a:r>
              <a:rPr lang="tr-TR" sz="2000" b="0" strike="noStrike" spc="-7">
                <a:solidFill>
                  <a:srgbClr val="404040"/>
                </a:solidFill>
                <a:latin typeface="Calibri"/>
              </a:rPr>
              <a:t>veya </a:t>
            </a:r>
            <a:r>
              <a:rPr lang="tr-TR" sz="2000" b="0" strike="noStrike" spc="1">
                <a:solidFill>
                  <a:srgbClr val="404040"/>
                </a:solidFill>
                <a:latin typeface="Calibri"/>
              </a:rPr>
              <a:t>utanç verici </a:t>
            </a:r>
            <a:r>
              <a:rPr lang="tr-TR" sz="2000" b="0" strike="noStrike" spc="-4">
                <a:solidFill>
                  <a:srgbClr val="404040"/>
                </a:solidFill>
                <a:latin typeface="Calibri"/>
              </a:rPr>
              <a:t>fotoğraﬂarını  </a:t>
            </a:r>
            <a:r>
              <a:rPr lang="tr-TR" sz="2000" b="0" strike="noStrike" spc="1">
                <a:solidFill>
                  <a:srgbClr val="404040"/>
                </a:solidFill>
                <a:latin typeface="Calibri"/>
              </a:rPr>
              <a:t>yayınlamak</a:t>
            </a:r>
            <a:endParaRPr lang="tr-TR" sz="2000" b="0" strike="noStrike" spc="-1">
              <a:solidFill>
                <a:srgbClr val="404040"/>
              </a:solidFill>
              <a:latin typeface="Calibri"/>
            </a:endParaRPr>
          </a:p>
          <a:p>
            <a:pPr marL="91440" indent="-91080">
              <a:lnSpc>
                <a:spcPct val="90000"/>
              </a:lnSpc>
              <a:spcBef>
                <a:spcPts val="1199"/>
              </a:spcBef>
              <a:spcAft>
                <a:spcPts val="201"/>
              </a:spcAft>
              <a:buClr>
                <a:srgbClr val="E48312"/>
              </a:buClr>
              <a:buFont typeface="Wingdings" charset="2"/>
              <a:buChar char=""/>
            </a:pPr>
            <a:r>
              <a:rPr lang="tr-TR" sz="2000" b="0" strike="noStrike" spc="7">
                <a:solidFill>
                  <a:srgbClr val="404040"/>
                </a:solidFill>
                <a:latin typeface="Calibri"/>
              </a:rPr>
              <a:t>Mesajlaşma </a:t>
            </a:r>
            <a:r>
              <a:rPr lang="tr-TR" sz="2000" b="0" strike="noStrike" spc="-4">
                <a:solidFill>
                  <a:srgbClr val="404040"/>
                </a:solidFill>
                <a:latin typeface="Calibri"/>
              </a:rPr>
              <a:t>platformları </a:t>
            </a:r>
            <a:r>
              <a:rPr lang="tr-TR" sz="2000" b="0" strike="noStrike" spc="1">
                <a:solidFill>
                  <a:srgbClr val="404040"/>
                </a:solidFill>
                <a:latin typeface="Calibri"/>
              </a:rPr>
              <a:t>aracılığıyla  </a:t>
            </a:r>
            <a:r>
              <a:rPr lang="tr-TR" sz="2000" b="0" strike="noStrike" spc="-1">
                <a:solidFill>
                  <a:srgbClr val="404040"/>
                </a:solidFill>
                <a:latin typeface="Calibri"/>
              </a:rPr>
              <a:t>incitici </a:t>
            </a:r>
            <a:r>
              <a:rPr lang="tr-TR" sz="2000" b="0" strike="noStrike" spc="4">
                <a:solidFill>
                  <a:srgbClr val="404040"/>
                </a:solidFill>
                <a:latin typeface="Calibri"/>
              </a:rPr>
              <a:t>mesajlar </a:t>
            </a:r>
            <a:r>
              <a:rPr lang="tr-TR" sz="2000" b="0" strike="noStrike" spc="-7">
                <a:solidFill>
                  <a:srgbClr val="404040"/>
                </a:solidFill>
                <a:latin typeface="Calibri"/>
              </a:rPr>
              <a:t>veya </a:t>
            </a:r>
            <a:r>
              <a:rPr lang="tr-TR" sz="2000" b="0" strike="noStrike" spc="1">
                <a:solidFill>
                  <a:srgbClr val="404040"/>
                </a:solidFill>
                <a:latin typeface="Calibri"/>
              </a:rPr>
              <a:t>tehditler</a:t>
            </a:r>
            <a:r>
              <a:rPr lang="tr-TR" sz="2000" b="0" strike="noStrike" spc="29">
                <a:solidFill>
                  <a:srgbClr val="404040"/>
                </a:solidFill>
                <a:latin typeface="Calibri"/>
              </a:rPr>
              <a:t> </a:t>
            </a:r>
            <a:r>
              <a:rPr lang="tr-TR" sz="2000" b="0" strike="noStrike" spc="4">
                <a:solidFill>
                  <a:srgbClr val="404040"/>
                </a:solidFill>
                <a:latin typeface="Calibri"/>
              </a:rPr>
              <a:t>göndermek</a:t>
            </a:r>
            <a:endParaRPr lang="tr-TR" sz="2000" b="0" strike="noStrike" spc="-1">
              <a:solidFill>
                <a:srgbClr val="404040"/>
              </a:solidFill>
              <a:latin typeface="Calibri"/>
            </a:endParaRPr>
          </a:p>
          <a:p>
            <a:pPr marL="91440" indent="-91080">
              <a:lnSpc>
                <a:spcPct val="90000"/>
              </a:lnSpc>
              <a:spcBef>
                <a:spcPts val="1199"/>
              </a:spcBef>
              <a:spcAft>
                <a:spcPts val="201"/>
              </a:spcAft>
              <a:buClr>
                <a:srgbClr val="E48312"/>
              </a:buClr>
              <a:buFont typeface="Wingdings" charset="2"/>
              <a:buChar char=""/>
            </a:pPr>
            <a:r>
              <a:rPr lang="tr-TR" sz="2000" b="0" strike="noStrike" spc="4">
                <a:solidFill>
                  <a:srgbClr val="404040"/>
                </a:solidFill>
                <a:latin typeface="Calibri"/>
              </a:rPr>
              <a:t>Birinin kimliğine bürünmek veya onun adına başkalarına mesajlar göndermek</a:t>
            </a:r>
            <a:endParaRPr lang="tr-TR" sz="2000" b="0" strike="noStrike" spc="-1">
              <a:solidFill>
                <a:srgbClr val="404040"/>
              </a:solidFill>
              <a:latin typeface="Calibri"/>
            </a:endParaRPr>
          </a:p>
          <a:p>
            <a:pPr>
              <a:lnSpc>
                <a:spcPct val="90000"/>
              </a:lnSpc>
              <a:spcBef>
                <a:spcPts val="1199"/>
              </a:spcBef>
              <a:spcAft>
                <a:spcPts val="201"/>
              </a:spcAft>
              <a:tabLst>
                <a:tab pos="0" algn="l"/>
              </a:tabLst>
            </a:pPr>
            <a:r>
              <a:rPr lang="tr-TR" sz="2000" b="0" strike="noStrike" spc="1">
                <a:solidFill>
                  <a:srgbClr val="404040"/>
                </a:solidFill>
                <a:latin typeface="Calibri"/>
              </a:rPr>
              <a:t>Siber </a:t>
            </a:r>
            <a:r>
              <a:rPr lang="tr-TR" sz="2000" b="0" strike="noStrike" spc="-1">
                <a:solidFill>
                  <a:srgbClr val="404040"/>
                </a:solidFill>
                <a:latin typeface="Calibri"/>
              </a:rPr>
              <a:t>zorbalık </a:t>
            </a:r>
            <a:r>
              <a:rPr lang="tr-TR" sz="2000" b="0" strike="noStrike" spc="1">
                <a:solidFill>
                  <a:srgbClr val="404040"/>
                </a:solidFill>
                <a:latin typeface="Calibri"/>
              </a:rPr>
              <a:t>arkasında </a:t>
            </a:r>
            <a:r>
              <a:rPr lang="tr-TR" sz="2000" b="0" strike="noStrike" spc="-1">
                <a:solidFill>
                  <a:srgbClr val="404040"/>
                </a:solidFill>
                <a:latin typeface="Calibri"/>
              </a:rPr>
              <a:t>dijital </a:t>
            </a:r>
            <a:r>
              <a:rPr lang="tr-TR" sz="2000" b="0" strike="noStrike" spc="-7">
                <a:solidFill>
                  <a:srgbClr val="404040"/>
                </a:solidFill>
                <a:latin typeface="Calibri"/>
              </a:rPr>
              <a:t>ayak </a:t>
            </a:r>
            <a:r>
              <a:rPr lang="tr-TR" sz="2000" b="0" strike="noStrike" spc="1">
                <a:solidFill>
                  <a:srgbClr val="404040"/>
                </a:solidFill>
                <a:latin typeface="Calibri"/>
              </a:rPr>
              <a:t>izleri </a:t>
            </a:r>
            <a:r>
              <a:rPr lang="tr-TR" sz="2000" b="0" strike="noStrike" spc="-21">
                <a:solidFill>
                  <a:srgbClr val="404040"/>
                </a:solidFill>
                <a:latin typeface="Calibri"/>
              </a:rPr>
              <a:t>bırakır. </a:t>
            </a:r>
            <a:r>
              <a:rPr lang="tr-TR" sz="2000" b="0" strike="noStrike" spc="7">
                <a:solidFill>
                  <a:srgbClr val="404040"/>
                </a:solidFill>
                <a:latin typeface="Calibri"/>
              </a:rPr>
              <a:t>Bu </a:t>
            </a:r>
            <a:r>
              <a:rPr lang="tr-TR" sz="2000" b="0" strike="noStrike" spc="-4">
                <a:solidFill>
                  <a:srgbClr val="404040"/>
                </a:solidFill>
                <a:latin typeface="Calibri"/>
              </a:rPr>
              <a:t>sayede </a:t>
            </a:r>
            <a:r>
              <a:rPr lang="tr-TR" sz="2000" b="0" strike="noStrike" spc="-7">
                <a:solidFill>
                  <a:srgbClr val="404040"/>
                </a:solidFill>
                <a:latin typeface="Calibri"/>
              </a:rPr>
              <a:t>kötüye </a:t>
            </a:r>
            <a:r>
              <a:rPr lang="tr-TR" sz="2000" b="0" strike="noStrike" spc="1">
                <a:solidFill>
                  <a:srgbClr val="404040"/>
                </a:solidFill>
                <a:latin typeface="Calibri"/>
              </a:rPr>
              <a:t>kullanımı </a:t>
            </a:r>
            <a:r>
              <a:rPr lang="tr-TR" sz="2000" b="0" strike="noStrike" spc="-1">
                <a:solidFill>
                  <a:srgbClr val="404040"/>
                </a:solidFill>
                <a:latin typeface="Calibri"/>
              </a:rPr>
              <a:t>durdurmaya yardımcı </a:t>
            </a:r>
            <a:r>
              <a:rPr lang="tr-TR" sz="2000" b="0" strike="noStrike" spc="1">
                <a:solidFill>
                  <a:srgbClr val="404040"/>
                </a:solidFill>
                <a:latin typeface="Calibri"/>
              </a:rPr>
              <a:t>olacak kanıtlar </a:t>
            </a:r>
            <a:r>
              <a:rPr lang="tr-TR" sz="2000" b="0" strike="noStrike" spc="4">
                <a:solidFill>
                  <a:srgbClr val="404040"/>
                </a:solidFill>
                <a:latin typeface="Calibri"/>
              </a:rPr>
              <a:t>bulmak</a:t>
            </a:r>
            <a:r>
              <a:rPr lang="tr-TR" sz="2000" b="0" strike="noStrike" spc="9">
                <a:solidFill>
                  <a:srgbClr val="404040"/>
                </a:solidFill>
                <a:latin typeface="Calibri"/>
              </a:rPr>
              <a:t> </a:t>
            </a:r>
            <a:r>
              <a:rPr lang="tr-TR" sz="2000" b="0" strike="noStrike" spc="-18">
                <a:solidFill>
                  <a:srgbClr val="404040"/>
                </a:solidFill>
                <a:latin typeface="Calibri"/>
              </a:rPr>
              <a:t>kolaylaşır.</a:t>
            </a:r>
            <a:endParaRPr lang="tr-TR" sz="2000" b="0" strike="noStrike" spc="-1">
              <a:solidFill>
                <a:srgbClr val="404040"/>
              </a:solidFill>
              <a:latin typeface="Calibri"/>
            </a:endParaRPr>
          </a:p>
          <a:p>
            <a:pPr>
              <a:lnSpc>
                <a:spcPct val="90000"/>
              </a:lnSpc>
              <a:spcBef>
                <a:spcPts val="1199"/>
              </a:spcBef>
              <a:spcAft>
                <a:spcPts val="201"/>
              </a:spcAft>
              <a:tabLst>
                <a:tab pos="0" algn="l"/>
              </a:tabLst>
            </a:pPr>
            <a:endParaRPr lang="tr-TR" sz="20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Dijital Zorbalık ve Çözümler</a:t>
            </a:r>
            <a:endParaRPr lang="tr-TR" sz="4800" b="0" strike="noStrike" spc="-1">
              <a:solidFill>
                <a:srgbClr val="000000"/>
              </a:solidFill>
              <a:latin typeface="Calibri"/>
            </a:endParaRPr>
          </a:p>
        </p:txBody>
      </p:sp>
      <p:sp>
        <p:nvSpPr>
          <p:cNvPr id="119"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47B167"/>
              </a:buClr>
              <a:buFont typeface="Calibri"/>
              <a:buChar char=" "/>
            </a:pPr>
            <a:r>
              <a:rPr lang="tr-TR" sz="2000" b="1" strike="noStrike" spc="-1">
                <a:solidFill>
                  <a:srgbClr val="404040"/>
                </a:solidFill>
                <a:latin typeface="Calibri"/>
              </a:rPr>
              <a:t>SİBER ZORBALIK TÜRLERİ:</a:t>
            </a:r>
            <a:endParaRPr lang="tr-TR" sz="2000" b="0" strike="noStrike" spc="-1">
              <a:solidFill>
                <a:srgbClr val="404040"/>
              </a:solidFill>
              <a:latin typeface="Calibri"/>
            </a:endParaRPr>
          </a:p>
          <a:p>
            <a:pPr marL="91440" indent="-91080">
              <a:lnSpc>
                <a:spcPct val="90000"/>
              </a:lnSpc>
              <a:spcBef>
                <a:spcPts val="1199"/>
              </a:spcBef>
              <a:spcAft>
                <a:spcPts val="201"/>
              </a:spcAft>
              <a:buClr>
                <a:srgbClr val="47B167"/>
              </a:buClr>
              <a:buFont typeface="Calibri"/>
              <a:buChar char=" "/>
            </a:pPr>
            <a:r>
              <a:rPr lang="tr-TR" sz="2000" b="1" strike="noStrike" spc="-1">
                <a:solidFill>
                  <a:srgbClr val="404040"/>
                </a:solidFill>
                <a:latin typeface="Calibri"/>
              </a:rPr>
              <a:t>Dışlama: </a:t>
            </a:r>
            <a:r>
              <a:rPr lang="tr-TR" sz="2000" b="0" strike="noStrike" spc="-1">
                <a:solidFill>
                  <a:srgbClr val="404040"/>
                </a:solidFill>
                <a:latin typeface="Calibri"/>
              </a:rPr>
              <a:t>Kasıtlı olarak belli kişi ya da kişileri çevrim içi grupların, etkinliklerin ve oyunların dışında bırakmaktır. </a:t>
            </a:r>
          </a:p>
          <a:p>
            <a:pPr marL="91440" indent="-91080">
              <a:lnSpc>
                <a:spcPct val="90000"/>
              </a:lnSpc>
              <a:spcBef>
                <a:spcPts val="1199"/>
              </a:spcBef>
              <a:spcAft>
                <a:spcPts val="201"/>
              </a:spcAft>
              <a:buClr>
                <a:srgbClr val="47B167"/>
              </a:buClr>
              <a:buFont typeface="Calibri"/>
              <a:buChar char=" "/>
            </a:pPr>
            <a:r>
              <a:rPr lang="tr-TR" sz="2000" b="1" strike="noStrike" spc="-1">
                <a:solidFill>
                  <a:srgbClr val="404040"/>
                </a:solidFill>
                <a:latin typeface="Calibri"/>
              </a:rPr>
              <a:t>Çevrim içi Taciz</a:t>
            </a:r>
            <a:r>
              <a:rPr lang="tr-TR" sz="2000" b="0" strike="noStrike" spc="-1">
                <a:solidFill>
                  <a:srgbClr val="404040"/>
                </a:solidFill>
                <a:latin typeface="Calibri"/>
              </a:rPr>
              <a:t>: Taciz, zorbalığın en ciddi biçimlerinden biridir. Dedikodu yayma, isim takma, alay etme, iftira atma, fiziksel görünüş ile ilgili acımasız yorumlar yapma ve aşağılama gibi davranışlar örnek olarak verilebilir. </a:t>
            </a:r>
          </a:p>
          <a:p>
            <a:pPr marL="91440" indent="-91080">
              <a:lnSpc>
                <a:spcPct val="90000"/>
              </a:lnSpc>
              <a:spcBef>
                <a:spcPts val="1199"/>
              </a:spcBef>
              <a:spcAft>
                <a:spcPts val="201"/>
              </a:spcAft>
              <a:buClr>
                <a:srgbClr val="47B167"/>
              </a:buClr>
              <a:buFont typeface="Calibri"/>
              <a:buChar char=" "/>
            </a:pPr>
            <a:r>
              <a:rPr lang="tr-TR" sz="2000" b="1" strike="noStrike" spc="-1">
                <a:solidFill>
                  <a:srgbClr val="404040"/>
                </a:solidFill>
                <a:latin typeface="Calibri"/>
              </a:rPr>
              <a:t>İfşa</a:t>
            </a:r>
            <a:r>
              <a:rPr lang="tr-TR" sz="2000" b="0" strike="noStrike" spc="-1">
                <a:solidFill>
                  <a:srgbClr val="404040"/>
                </a:solidFill>
                <a:latin typeface="Calibri"/>
              </a:rPr>
              <a:t>: Bir kişiyi veya bir grubu, onlarla ilgili hassas veya özel bilgileri rızaları olmaksızın çevrim içi ortamda yayınlayarak utandırmak veya alenen aşağılamak anlamına gelir.</a:t>
            </a:r>
          </a:p>
          <a:p>
            <a:pPr marL="91440" indent="-91080">
              <a:lnSpc>
                <a:spcPct val="90000"/>
              </a:lnSpc>
              <a:spcBef>
                <a:spcPts val="1199"/>
              </a:spcBef>
              <a:spcAft>
                <a:spcPts val="201"/>
              </a:spcAft>
              <a:buClr>
                <a:srgbClr val="47B167"/>
              </a:buClr>
              <a:buFont typeface="Calibri"/>
              <a:buChar char=" "/>
            </a:pPr>
            <a:r>
              <a:rPr lang="tr-TR" sz="2000" b="1" strike="noStrike" spc="-1">
                <a:solidFill>
                  <a:srgbClr val="404040"/>
                </a:solidFill>
                <a:latin typeface="Calibri"/>
              </a:rPr>
              <a:t>Kişiliğe Bürünme</a:t>
            </a:r>
            <a:r>
              <a:rPr lang="tr-TR" sz="2000" b="0" strike="noStrike" spc="-1">
                <a:solidFill>
                  <a:srgbClr val="404040"/>
                </a:solidFill>
                <a:latin typeface="Calibri"/>
              </a:rPr>
              <a:t>: Kimlik bilgilerini çalmak, resim göndermek veya sahte sosyal medya hesapları oluşturmak yoluyla zorbalığa maruz bırakmaktır.</a:t>
            </a:r>
          </a:p>
          <a:p>
            <a:pPr>
              <a:lnSpc>
                <a:spcPct val="90000"/>
              </a:lnSpc>
              <a:spcBef>
                <a:spcPts val="1199"/>
              </a:spcBef>
              <a:spcAft>
                <a:spcPts val="201"/>
              </a:spcAft>
            </a:pPr>
            <a:endParaRPr lang="tr-TR" sz="20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Dijital Zorbalık ve Çözümler</a:t>
            </a:r>
            <a:endParaRPr lang="tr-TR" sz="4800" b="0" strike="noStrike" spc="-1">
              <a:solidFill>
                <a:srgbClr val="000000"/>
              </a:solidFill>
              <a:latin typeface="Calibri"/>
            </a:endParaRPr>
          </a:p>
        </p:txBody>
      </p:sp>
      <p:sp>
        <p:nvSpPr>
          <p:cNvPr id="121"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Ebeveyn olarak çocuğumuzu siber zorbalıktan korumak veya siber zorba olmasını önlemek adına bazı tedbirler almalıyız.</a:t>
            </a:r>
            <a:endParaRPr lang="tr-TR" sz="2000" b="0" strike="noStrike" spc="-1">
              <a:solidFill>
                <a:srgbClr val="404040"/>
              </a:solidFill>
              <a:latin typeface="Calibri"/>
            </a:endParaRP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Farkındalık Oluşturma:</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Ebeveynler ve eğitim kurumları, dijital zorbalık konusunda çocukları bilinçlendirmelidir. Tehlikeler ve sonuçları hakkında düzenli olarak konuşmak önemlidir.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İletişim ve Güven:</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Çocuklar, dijital zorbalık yaşadıklarında ebeveynleri veya güvendikleri bir yetişkinle paylaşmaya cesaretlendirilmelidir. İletişim kanalları açık tutulmalıdır.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Güvenli İnternet Kullanımı Eğitimi:</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Aileler, çocuklara güvenli internet kullanımı konusunda eğitim sağlamalıdır. Çocukların çevrim içi davranışlarını değerlendirebilmeleri için dijital okuryazarlık becerileri geliştirilmelidir.</a:t>
            </a:r>
          </a:p>
          <a:p>
            <a:pPr>
              <a:lnSpc>
                <a:spcPct val="90000"/>
              </a:lnSpc>
              <a:spcBef>
                <a:spcPts val="1199"/>
              </a:spcBef>
              <a:spcAft>
                <a:spcPts val="201"/>
              </a:spcAft>
            </a:pPr>
            <a:endParaRPr lang="tr-TR" sz="18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Dijital Zorbalık ve Çözümler</a:t>
            </a:r>
            <a:endParaRPr lang="tr-TR" sz="4800" b="0" strike="noStrike" spc="-1">
              <a:solidFill>
                <a:srgbClr val="000000"/>
              </a:solidFill>
              <a:latin typeface="Calibri"/>
            </a:endParaRPr>
          </a:p>
        </p:txBody>
      </p:sp>
      <p:sp>
        <p:nvSpPr>
          <p:cNvPr id="123"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Siber Zorbalığın Tanınması:</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Çocuklar, siber zorbalık yaşadıklarında bunu anlamalı ve yetişkinlere bildirmelidir. Zorbalığın erken tanınması, etkili bir müdahale sağlar.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Çevrim İçi Güvenlik Araçları:</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Çocukların çevrim içi etkileşimlerini kontrol etmek ve güvenliğini sağlamak için ebeveynler, çocuk takip ve filtreleme araçları gibi çevrim içi güvenlik araçlarını kullanabilir.</a:t>
            </a:r>
          </a:p>
          <a:p>
            <a:pPr>
              <a:lnSpc>
                <a:spcPct val="90000"/>
              </a:lnSpc>
              <a:spcBef>
                <a:spcPts val="1199"/>
              </a:spcBef>
              <a:spcAft>
                <a:spcPts val="201"/>
              </a:spcAft>
            </a:pPr>
            <a:endParaRPr lang="tr-TR" sz="18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Dijital Zorbalık ve Çözümler</a:t>
            </a:r>
            <a:endParaRPr lang="tr-TR" sz="4800" b="0" strike="noStrike" spc="-1">
              <a:solidFill>
                <a:srgbClr val="000000"/>
              </a:solidFill>
              <a:latin typeface="Calibri"/>
            </a:endParaRPr>
          </a:p>
        </p:txBody>
      </p:sp>
      <p:sp>
        <p:nvSpPr>
          <p:cNvPr id="125"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Sosyal Medya İzleme:</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Ebeveynler, çocuklarının sosyal medya hesaplarını düzenli olarak izlemeli ve potansiyel tehlikeleri önceden tespit etmek için çaba göstermelidir.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Dijital İzleme ve Bildirimler:</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Dijital izleme ve bildirim araçları, ebeveynlere çocuklarının çevrim içi etkileşimlerini takip etmelerine yardımcı olabilir.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Empati ve Duyarlılık:</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Eğitimciler ve ebeveynler, çocuklara empati ve duyarlılık konularında eğitim vermelidir. Bu, çocukların diğerlerine saygılı ve anlayışlı bir şekilde yaklaşmalarını sağlar.</a:t>
            </a:r>
          </a:p>
          <a:p>
            <a:pPr>
              <a:lnSpc>
                <a:spcPct val="90000"/>
              </a:lnSpc>
              <a:spcBef>
                <a:spcPts val="1199"/>
              </a:spcBef>
              <a:spcAft>
                <a:spcPts val="201"/>
              </a:spcAft>
            </a:pPr>
            <a:endParaRPr lang="tr-TR" sz="18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İçerik Yer Tutucusu 2"/>
          <p:cNvSpPr txBox="1"/>
          <p:nvPr/>
        </p:nvSpPr>
        <p:spPr>
          <a:xfrm>
            <a:off x="1080000" y="1691280"/>
            <a:ext cx="10058040" cy="4068720"/>
          </a:xfrm>
          <a:prstGeom prst="rect">
            <a:avLst/>
          </a:prstGeom>
          <a:noFill/>
          <a:ln w="0">
            <a:noFill/>
          </a:ln>
        </p:spPr>
        <p:txBody>
          <a:bodyPr lIns="0" rIns="0">
            <a:noAutofit/>
          </a:bodyPr>
          <a:lstStyle/>
          <a:p>
            <a:pPr>
              <a:lnSpc>
                <a:spcPct val="100000"/>
              </a:lnSpc>
              <a:spcBef>
                <a:spcPts val="1483"/>
              </a:spcBef>
              <a:spcAft>
                <a:spcPts val="1134"/>
              </a:spcAft>
            </a:pPr>
            <a:r>
              <a:rPr lang="tr-TR" sz="2000" b="0" strike="noStrike" spc="-1" dirty="0">
                <a:solidFill>
                  <a:srgbClr val="404040"/>
                </a:solidFill>
                <a:latin typeface="Calibri"/>
              </a:rPr>
              <a:t>       </a:t>
            </a:r>
            <a:endParaRPr lang="tr-TR" sz="2000" b="0" strike="noStrike" spc="-1" dirty="0">
              <a:solidFill>
                <a:srgbClr val="404040"/>
              </a:solidFill>
              <a:latin typeface="Calibri"/>
              <a:ea typeface="Microsoft YaHei"/>
            </a:endParaRPr>
          </a:p>
          <a:p>
            <a:pPr>
              <a:lnSpc>
                <a:spcPct val="100000"/>
              </a:lnSpc>
              <a:spcBef>
                <a:spcPts val="1483"/>
              </a:spcBef>
              <a:spcAft>
                <a:spcPts val="1134"/>
              </a:spcAft>
            </a:pPr>
            <a:r>
              <a:rPr lang="tr-TR" sz="2000" b="0" strike="noStrike" spc="-1" dirty="0">
                <a:solidFill>
                  <a:srgbClr val="404040"/>
                </a:solidFill>
                <a:latin typeface="Calibri"/>
              </a:rPr>
              <a:t>Ebeveynlik, bir çocuğun fiziksel, duygusal, sosyal ve bilişsel olarak gelişmesi için </a:t>
            </a:r>
            <a:r>
              <a:rPr lang="tr-TR" sz="2000" b="0" strike="noStrike" spc="-1" dirty="0">
                <a:solidFill>
                  <a:srgbClr val="404040"/>
                </a:solidFill>
                <a:latin typeface="Calibri"/>
                <a:ea typeface="Microsoft YaHei"/>
              </a:rPr>
              <a:t>ona gerekli desteği sağlama süreci olarak tanımlanmaktadır. Ebeveynlerin çocuklarıyla ilgili temel olarak üç hedefi bulunmaktadır: sağlık ve güvenlik gereksinimlerini sağlamak, yetişkin olarak hayata hazırlamak ve kültürel değerleri aktarmak. </a:t>
            </a:r>
          </a:p>
          <a:p>
            <a:pPr>
              <a:lnSpc>
                <a:spcPct val="100000"/>
              </a:lnSpc>
              <a:spcBef>
                <a:spcPts val="1483"/>
              </a:spcBef>
              <a:spcAft>
                <a:spcPts val="1134"/>
              </a:spcAft>
            </a:pPr>
            <a:r>
              <a:rPr lang="tr-TR" sz="2000" b="0" strike="noStrike" spc="-1" dirty="0">
                <a:solidFill>
                  <a:srgbClr val="404040"/>
                </a:solidFill>
                <a:latin typeface="Calibri"/>
                <a:ea typeface="Microsoft YaHei"/>
              </a:rPr>
              <a:t>      Dijitalleşmenin etkisiyle ebeveynlerin hedefleri zaman içinde değişmek durumunda kalmıştır. Dijital dünyanın riskleri ve fırsatlarını değerlendirerek çocuklarını doğru </a:t>
            </a:r>
            <a:r>
              <a:rPr lang="tr-TR" sz="2000" b="0" strike="noStrike" spc="-1" dirty="0" smtClean="0">
                <a:solidFill>
                  <a:srgbClr val="404040"/>
                </a:solidFill>
                <a:latin typeface="Calibri"/>
                <a:ea typeface="Microsoft YaHei"/>
              </a:rPr>
              <a:t>yönlendirmek </a:t>
            </a:r>
            <a:r>
              <a:rPr lang="tr-TR" sz="2000" b="0" strike="noStrike" spc="-1" dirty="0">
                <a:solidFill>
                  <a:srgbClr val="404040"/>
                </a:solidFill>
                <a:latin typeface="Calibri"/>
                <a:ea typeface="Microsoft YaHei"/>
              </a:rPr>
              <a:t>ebeveynlerin önemli hedeflerinden biri hâline gelmiştir. Çocukların ekran süresini dengelemek, çevrim içi ortamda </a:t>
            </a:r>
            <a:r>
              <a:rPr lang="tr-TR" sz="2000" b="0" strike="noStrike" spc="-1" dirty="0" smtClean="0">
                <a:solidFill>
                  <a:srgbClr val="404040"/>
                </a:solidFill>
                <a:latin typeface="Calibri"/>
                <a:ea typeface="Microsoft YaHei"/>
              </a:rPr>
              <a:t>güvende </a:t>
            </a:r>
            <a:r>
              <a:rPr lang="tr-TR" sz="2000" b="0" strike="noStrike" spc="-1" dirty="0">
                <a:solidFill>
                  <a:srgbClr val="404040"/>
                </a:solidFill>
                <a:latin typeface="Calibri"/>
                <a:ea typeface="Microsoft YaHei"/>
              </a:rPr>
              <a:t>tutmak, çevrim içi faaliyetlerini izlemek, yeni teknolojilere ayak uydurmak, </a:t>
            </a:r>
            <a:r>
              <a:rPr lang="tr-TR" sz="2000" b="0" strike="noStrike" spc="-1" dirty="0" smtClean="0">
                <a:solidFill>
                  <a:srgbClr val="404040"/>
                </a:solidFill>
                <a:latin typeface="Calibri"/>
                <a:ea typeface="Microsoft YaHei"/>
              </a:rPr>
              <a:t>kurallar </a:t>
            </a:r>
            <a:r>
              <a:rPr lang="tr-TR" sz="2000" b="0" strike="noStrike" spc="-1" dirty="0">
                <a:solidFill>
                  <a:srgbClr val="404040"/>
                </a:solidFill>
                <a:latin typeface="Calibri"/>
                <a:ea typeface="Microsoft YaHei"/>
              </a:rPr>
              <a:t>ve sınırlar belirlemek gibi yönetilmesi zor birçok durum ortaya çıkmaktadır. </a:t>
            </a:r>
          </a:p>
        </p:txBody>
      </p:sp>
      <p:sp>
        <p:nvSpPr>
          <p:cNvPr id="95" name="Metin kutusu 94"/>
          <p:cNvSpPr txBox="1"/>
          <p:nvPr/>
        </p:nvSpPr>
        <p:spPr>
          <a:xfrm>
            <a:off x="1260000" y="1080000"/>
            <a:ext cx="6480000" cy="706320"/>
          </a:xfrm>
          <a:prstGeom prst="rect">
            <a:avLst/>
          </a:prstGeom>
          <a:noFill/>
          <a:ln w="0">
            <a:noFill/>
          </a:ln>
        </p:spPr>
        <p:txBody>
          <a:bodyPr lIns="90000" tIns="45000" rIns="90000" bIns="45000">
            <a:noAutofit/>
          </a:bodyPr>
          <a:lstStyle/>
          <a:p>
            <a:r>
              <a:rPr lang="tr-TR" sz="4800" b="0" strike="noStrike" spc="-1">
                <a:latin typeface="Calibri Light"/>
              </a:rPr>
              <a:t>DİJİTAL EBEVEYNLİK</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EBEVEYNLİKTE DİJİTAL BİLİNÇ</a:t>
            </a:r>
            <a:endParaRPr lang="tr-TR" sz="4800" b="0" strike="noStrike" spc="-1">
              <a:solidFill>
                <a:srgbClr val="000000"/>
              </a:solidFill>
              <a:latin typeface="Calibri"/>
            </a:endParaRPr>
          </a:p>
        </p:txBody>
      </p:sp>
      <p:sp>
        <p:nvSpPr>
          <p:cNvPr id="127"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Teknoloji Kullanımını Dengeleme</a:t>
            </a:r>
          </a:p>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Çocukların Ekran Sürelerini Yönetme</a:t>
            </a:r>
          </a:p>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Dijital Bağımlılıkla Başa Çıkma</a:t>
            </a:r>
          </a:p>
          <a:p>
            <a:pPr>
              <a:lnSpc>
                <a:spcPct val="90000"/>
              </a:lnSpc>
              <a:spcBef>
                <a:spcPts val="1199"/>
              </a:spcBef>
              <a:spcAft>
                <a:spcPts val="201"/>
              </a:spcAft>
            </a:pPr>
            <a:endParaRPr lang="tr-TR" sz="20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dirty="0">
                <a:solidFill>
                  <a:srgbClr val="404040"/>
                </a:solidFill>
                <a:latin typeface="Calibri Light"/>
              </a:rPr>
              <a:t>Teknoloji Kullanımını </a:t>
            </a:r>
            <a:r>
              <a:rPr lang="tr-TR" sz="4800" b="0" strike="noStrike" spc="-52" dirty="0" smtClean="0">
                <a:solidFill>
                  <a:srgbClr val="404040"/>
                </a:solidFill>
                <a:latin typeface="Calibri Light"/>
              </a:rPr>
              <a:t>Dengeleme</a:t>
            </a:r>
            <a:endParaRPr lang="tr-TR" sz="4800" b="0" strike="noStrike" spc="-1" dirty="0">
              <a:solidFill>
                <a:srgbClr val="000000"/>
              </a:solidFill>
              <a:latin typeface="Calibri"/>
            </a:endParaRPr>
          </a:p>
        </p:txBody>
      </p:sp>
      <p:sp>
        <p:nvSpPr>
          <p:cNvPr id="129"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Calibri"/>
              <a:buChar char=" "/>
            </a:pPr>
            <a:r>
              <a:t/>
            </a:r>
            <a:br/>
            <a:r>
              <a:rPr lang="tr-TR" sz="2000" b="1" strike="noStrike" spc="-1">
                <a:solidFill>
                  <a:srgbClr val="404040"/>
                </a:solidFill>
                <a:latin typeface="Calibri"/>
              </a:rPr>
              <a:t>Bilinçli Ekran Zamanı:</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Ebeveynler ve çocuklar, günlük olarak belirli bir ekran süresi belirleyebilirler. Bu süreyi, çocuğun yaşına ve ihtiyaçlarına göre ayarlamak önemlidir.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Çevrimdışı Aktiviteleri Teşvik Etme:</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Spor, sanat, müzik gibi çeşitli çevrimdışı aktiviteler çocuğun gelişimine katkı sağlar. Ebeveynler, çocuklarına çeşitli aktiviteleri deneme ve geliştirme fırsatı tanımalıdır.</a:t>
            </a:r>
          </a:p>
          <a:p>
            <a:pPr>
              <a:lnSpc>
                <a:spcPct val="90000"/>
              </a:lnSpc>
              <a:spcBef>
                <a:spcPts val="1199"/>
              </a:spcBef>
              <a:spcAft>
                <a:spcPts val="201"/>
              </a:spcAft>
            </a:pPr>
            <a:endParaRPr lang="tr-TR" sz="18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Teknoloji Kullanımını Dengeleme</a:t>
            </a:r>
            <a:r>
              <a:t/>
            </a:r>
            <a:br/>
            <a:endParaRPr lang="tr-TR" sz="4800" b="0" strike="noStrike" spc="-1">
              <a:solidFill>
                <a:srgbClr val="000000"/>
              </a:solidFill>
              <a:latin typeface="Calibri"/>
            </a:endParaRPr>
          </a:p>
        </p:txBody>
      </p:sp>
      <p:sp>
        <p:nvSpPr>
          <p:cNvPr id="131"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Aile İçi Kurallar Belirleme:</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Aile içinde teknoloji kullanımıyla ilgili kurallar belirlemek, tüm aile üyelerinin bu kurallara uymasını sağlar. Örneğin, belirli bir saatte tüm cihazların kapatılması gibi.</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Eğitici İçerikleri Değerlendirme:</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Çocukların kullanımına uygun ve eğitici içerikleri seçmek önemlidir. Ebeveynler, çocukların izlediği oyunları, filmleri ve uygulamaları düzenli olarak kontrol etmeli ve değerlendirmelidir.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Ebeveyn Denetimi Araçları Kullanma:</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Ebeveyn kontrol araçları, çocukların çevrimiçi deneyimlerini yönetmeye yardımcı olabilir. Bu araçlar, içerik filtreleme, ekran süresi sınırlama ve çevrimiçi etkileşimleri denetleme gibi özelliklere sahiptir.</a:t>
            </a:r>
          </a:p>
          <a:p>
            <a:pPr>
              <a:lnSpc>
                <a:spcPct val="90000"/>
              </a:lnSpc>
              <a:spcBef>
                <a:spcPts val="1199"/>
              </a:spcBef>
              <a:spcAft>
                <a:spcPts val="201"/>
              </a:spcAft>
            </a:pPr>
            <a:endParaRPr lang="tr-TR" sz="18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Teknoloji Kullanımını Dengeleme</a:t>
            </a:r>
            <a:r>
              <a:t/>
            </a:r>
            <a:br/>
            <a:endParaRPr lang="tr-TR" sz="4800" b="0" strike="noStrike" spc="-1">
              <a:solidFill>
                <a:srgbClr val="000000"/>
              </a:solidFill>
              <a:latin typeface="Calibri"/>
            </a:endParaRPr>
          </a:p>
        </p:txBody>
      </p:sp>
      <p:sp>
        <p:nvSpPr>
          <p:cNvPr id="133"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Teknolojiyi Eğitici Bir Araç Olarak Kullanma:</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Teknoloji, çocukların öğrenme deneyimini zenginleştirebilir. Ebeveynler, çocuklara teknolojiyi etkili bir şekilde nasıl kullanacaklarını öğretebilir ve eğitici uygulamalara yönlendirebilir.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Açık İletişim:</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Ebeveynler ve çocuklar arasında açık bir iletişim ortamı oluşturmak önemlidir. Çocukların teknoloji kullanımı hakkındaki düşüncelerini paylaşmalarını teşvik etmek ve sorularına yanıt vermek, güvenli bir dijital deneyim sağlar.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Ebeveyn Modeli Olarak Davranma:</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Ebeveynler, kendi teknoloji kullanım alışkanlıklarını gözden geçirmeli ve çocuklarına örnek oluşturmalıdır. Denge ve ölçülü kullanım konusunda aile içinde tutarlı bir model sunmak önemlidir.</a:t>
            </a:r>
          </a:p>
          <a:p>
            <a:pPr>
              <a:lnSpc>
                <a:spcPct val="90000"/>
              </a:lnSpc>
              <a:spcBef>
                <a:spcPts val="1199"/>
              </a:spcBef>
              <a:spcAft>
                <a:spcPts val="201"/>
              </a:spcAft>
            </a:pPr>
            <a:endParaRPr lang="tr-TR" sz="18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Çocukların Ekran Sürelerini Yönetme</a:t>
            </a:r>
            <a:endParaRPr lang="tr-TR" sz="4800" b="0" strike="noStrike" spc="-1">
              <a:solidFill>
                <a:srgbClr val="000000"/>
              </a:solidFill>
              <a:latin typeface="Calibri"/>
            </a:endParaRPr>
          </a:p>
        </p:txBody>
      </p:sp>
      <p:sp>
        <p:nvSpPr>
          <p:cNvPr id="135"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Günlük maksimum ekran süresi belirleyin ve bu süreyi uygun bir şekilde yönetin.</a:t>
            </a:r>
          </a:p>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Hafta içi ve hafta sonu için farklı sınırlar belirleyebilirsiniz.</a:t>
            </a:r>
          </a:p>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Oyun ve uygulama içi satın almaları kontrol etmek için gerekli önlemleri alın.</a:t>
            </a:r>
          </a:p>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Ailecek belirlenen kurallara uyulmasını sağlayın.</a:t>
            </a:r>
          </a:p>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Çocuklarla birlikte bu kuralları belirleyerek onların da katılımını sağlayın.</a:t>
            </a:r>
          </a:p>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Eğer çocuklar ekran başındaysa, eğitici ve öğretici içeriklere yönlendirin.</a:t>
            </a:r>
          </a:p>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Yaşlarına uygun, gelişim seviyelerine uygun içerikleri tercih edin.</a:t>
            </a:r>
          </a:p>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Uyumadan önce bir süre ekran kullanımını sınırlayarak çocukların rahatlamasına yardımcı olun.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Ebeveyn Olarak Sorumluluklarımız</a:t>
            </a:r>
            <a:endParaRPr lang="tr-TR" sz="4800" b="0" strike="noStrike" spc="-1">
              <a:solidFill>
                <a:srgbClr val="000000"/>
              </a:solidFill>
              <a:latin typeface="Calibri"/>
            </a:endParaRPr>
          </a:p>
        </p:txBody>
      </p:sp>
      <p:sp>
        <p:nvSpPr>
          <p:cNvPr id="137"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Calibri"/>
              <a:buChar char=" "/>
            </a:pPr>
            <a:r>
              <a:rPr lang="tr-TR" sz="2000" b="0" strike="noStrike" spc="-1">
                <a:solidFill>
                  <a:srgbClr val="404040"/>
                </a:solidFill>
                <a:latin typeface="Calibri"/>
              </a:rPr>
              <a:t>Ebeveyn olarak, çocuklarımızın sağlıklı bir şekilde dijital dünyayı keşfetmelerine yardımcı olmak için bir dizi sorumluluğumuz bulunmaktadır. İşte bu sorumlulukları üç ana başlık altında ele alabiliriz:</a:t>
            </a:r>
          </a:p>
          <a:p>
            <a:pPr marL="91440" indent="-91080">
              <a:lnSpc>
                <a:spcPct val="90000"/>
              </a:lnSpc>
              <a:spcBef>
                <a:spcPts val="1199"/>
              </a:spcBef>
              <a:spcAft>
                <a:spcPts val="201"/>
              </a:spcAft>
              <a:buClr>
                <a:srgbClr val="E48312"/>
              </a:buClr>
              <a:buFont typeface="Wingdings" charset="2"/>
              <a:buChar char=""/>
            </a:pPr>
            <a:r>
              <a:rPr lang="tr-TR" sz="2000" b="1" strike="noStrike" spc="-1">
                <a:solidFill>
                  <a:srgbClr val="404040"/>
                </a:solidFill>
                <a:latin typeface="Calibri"/>
              </a:rPr>
              <a:t>Model Olma: </a:t>
            </a:r>
            <a:r>
              <a:rPr lang="tr-TR" sz="2000" b="0" strike="noStrike" spc="-1">
                <a:solidFill>
                  <a:srgbClr val="404040"/>
                </a:solidFill>
                <a:latin typeface="Calibri"/>
              </a:rPr>
              <a:t>Ebeveynler olarak, çocuklarımıza teknolojiyi doğru şekilde kullanmayı modellemeliyiz. Kendi dijital davranışlarımızla çocuklarımıza iyi bir örnek olmalıyız. Teknolojiyi bilinçli ve dengeli bir şekilde kullanarak, çocuklarımıza sağlıklı dijital alışkanlıklar kazandırmalıyız.</a:t>
            </a:r>
          </a:p>
          <a:p>
            <a:pPr marL="91440" indent="-91080">
              <a:lnSpc>
                <a:spcPct val="90000"/>
              </a:lnSpc>
              <a:spcBef>
                <a:spcPts val="1199"/>
              </a:spcBef>
              <a:spcAft>
                <a:spcPts val="201"/>
              </a:spcAft>
              <a:buClr>
                <a:srgbClr val="E48312"/>
              </a:buClr>
              <a:buFont typeface="Wingdings" charset="2"/>
              <a:buChar char=""/>
            </a:pPr>
            <a:r>
              <a:rPr lang="tr-TR" sz="2000" b="1" strike="noStrike" spc="-1">
                <a:solidFill>
                  <a:srgbClr val="404040"/>
                </a:solidFill>
                <a:latin typeface="Calibri"/>
              </a:rPr>
              <a:t>İletişim ve Güven Ortamı Yaratma</a:t>
            </a:r>
            <a:r>
              <a:rPr lang="tr-TR" sz="2000" b="0" strike="noStrike" spc="-1">
                <a:solidFill>
                  <a:srgbClr val="404040"/>
                </a:solidFill>
                <a:latin typeface="Calibri"/>
              </a:rPr>
              <a:t>: Çocuklarımızla açık, samimi ve dürüst bir iletişim kurmalıyız. Onların dijital dünyayla ilgili düşüncelerini ve deneyimlerini paylaşmalarına olanak tanımalıyız. Güvenli bir ortam sağlayarak, çocuklarımızın bize herhangi bir konuda güvenebileceklerini hissettirmeliyiz. Bu, onların çevrimiçi deneyimleri hakkında bize açık olmalarını sağlar.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Ebeveyn Olarak Sorumluluklarımız</a:t>
            </a:r>
            <a:endParaRPr lang="tr-TR" sz="4800" b="0" strike="noStrike" spc="-1">
              <a:solidFill>
                <a:srgbClr val="000000"/>
              </a:solidFill>
              <a:latin typeface="Calibri"/>
            </a:endParaRPr>
          </a:p>
        </p:txBody>
      </p:sp>
      <p:sp>
        <p:nvSpPr>
          <p:cNvPr id="139"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Wingdings" charset="2"/>
              <a:buChar char=""/>
            </a:pPr>
            <a:r>
              <a:rPr lang="tr-TR" sz="2000" b="1" strike="noStrike" spc="-1">
                <a:solidFill>
                  <a:srgbClr val="404040"/>
                </a:solidFill>
                <a:latin typeface="Calibri"/>
              </a:rPr>
              <a:t>Dijital okuryazar </a:t>
            </a:r>
            <a:r>
              <a:rPr lang="tr-TR" sz="2000" b="0" strike="noStrike" spc="-1">
                <a:solidFill>
                  <a:srgbClr val="404040"/>
                </a:solidFill>
                <a:latin typeface="Calibri"/>
              </a:rPr>
              <a:t>olmak: Çevrim içi dünyadaki uygulamaları bilmek, doğru şekilde kullanmak, karşılaşılan bilgileri eleştirel şekilde analiz ederek yorumlayabilmek ve dijital ortamlarda uygun içerikler oluşturabilmektir. Ebeveyn olarak bunu sağladığımız zaman çocuğumuz da internet ortamında güvenli olan ya da olmayan yerlerde vakit geçirdiğinin farkına varıp buna yönelik önlemler alabiliriz.</a:t>
            </a:r>
          </a:p>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Bilindiği gibi internet, içerisine herhangi bir denetimden geçmeden herkesin içerik ekleyebildiği bir ortamdır. Bu nedenle karşımıza çıkan içeriklerin ve bilgi kaynaklarının güvenilirliğini sorgulayarak doğru bilgiye ulaşmamız gerekir. </a:t>
            </a:r>
          </a:p>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Doğru bilgiye ulaşmak için; yazının tamamını okumalıyız, yazının kaynağının güvenirliğini sorgulamalıyız (daha önce paylaştığı haberler doğru çıkmış mı?), yazının güncelliğini kontrol etmeliyiz, okuduğumuz yazıyı destekleyen kaynakları sorgulamalıyız.</a:t>
            </a:r>
          </a:p>
          <a:p>
            <a:pPr>
              <a:lnSpc>
                <a:spcPct val="90000"/>
              </a:lnSpc>
              <a:spcBef>
                <a:spcPts val="1199"/>
              </a:spcBef>
              <a:spcAft>
                <a:spcPts val="201"/>
              </a:spcAft>
            </a:pPr>
            <a:endParaRPr lang="tr-TR" sz="20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Ebeveyn Olarak Sorumluluklarımız</a:t>
            </a:r>
            <a:endParaRPr lang="tr-TR" sz="4800" b="0" strike="noStrike" spc="-1">
              <a:solidFill>
                <a:srgbClr val="000000"/>
              </a:solidFill>
              <a:latin typeface="Calibri"/>
            </a:endParaRPr>
          </a:p>
        </p:txBody>
      </p:sp>
      <p:sp>
        <p:nvSpPr>
          <p:cNvPr id="141"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Sınırlar Koyma ve Denetim</a:t>
            </a:r>
            <a:r>
              <a:rPr lang="tr-TR" sz="2000" b="0" strike="noStrike" spc="-1">
                <a:solidFill>
                  <a:srgbClr val="404040"/>
                </a:solidFill>
                <a:latin typeface="Calibri"/>
              </a:rPr>
              <a:t>: Çocuklarımızın dijital dünyayı sağlıklı bir şekilde keşfetmelerine yardımcı olmak için belirli sınırlar koymalı ve bu sınırları takip etmelisiniz. Ekran süresi, çevrimiçi etkinliklerin türleri ve erişilebilecek siteler konusunda net kurallar belirlemeliyiz. Çocuklarımızın internet kullanımını düzenli olarak denetlemeli ve güvenlik önlemlerini almalıyız. Güvenlik yazılımlarını ve filtreleri kullanarak çocuklarımızın çevrimiçi güvenliğini sağlamalıyız. Bu sorumlulukları yerine getirerek, çocuklarımızın sağlıklı bir şekilde dijital dünyayı keşfetmelerine ve güvenli bir şekilde çevrimiçi etkinliklerde bulunmalarına yardımcı olabiliriz. Her bir sorumluluğun önemi ve etkisi, çocukların teknolojiyi nasıl kullandıkları ve dijital dünyayla nasıl etkileşimde bulundukları üzerinde belirleyici olacaktır.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Ebeveyn Olarak Sorumluluklarımız</a:t>
            </a:r>
            <a:endParaRPr lang="tr-TR" sz="4800" b="0" strike="noStrike" spc="-1">
              <a:solidFill>
                <a:srgbClr val="000000"/>
              </a:solidFill>
              <a:latin typeface="Calibri"/>
            </a:endParaRPr>
          </a:p>
        </p:txBody>
      </p:sp>
      <p:sp>
        <p:nvSpPr>
          <p:cNvPr id="143" name="İçerik Yer Tutucusu 2"/>
          <p:cNvSpPr txBox="1"/>
          <p:nvPr/>
        </p:nvSpPr>
        <p:spPr>
          <a:xfrm>
            <a:off x="1097280" y="1845720"/>
            <a:ext cx="10058040" cy="4023000"/>
          </a:xfrm>
          <a:prstGeom prst="rect">
            <a:avLst/>
          </a:prstGeom>
          <a:noFill/>
          <a:ln w="0">
            <a:noFill/>
          </a:ln>
        </p:spPr>
        <p:txBody>
          <a:bodyPr lIns="0" rIns="0">
            <a:normAutofit/>
          </a:bodyPr>
          <a:lstStyle/>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Aile İçi Anlaşmalar: </a:t>
            </a:r>
            <a:r>
              <a:rPr lang="tr-TR" sz="2000" b="0" strike="noStrike" spc="-1">
                <a:solidFill>
                  <a:srgbClr val="404040"/>
                </a:solidFill>
                <a:latin typeface="Calibri"/>
              </a:rPr>
              <a:t>Aile olarak, ekran süreleri, kullanım kuralları ve çevrimiçi davranışlar konusunda birlikte anlaşmalar yapmalıyız.</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Eğitim ve Bilinçlendirme: </a:t>
            </a:r>
            <a:r>
              <a:rPr lang="tr-TR" sz="2000" b="0" strike="noStrike" spc="-1">
                <a:solidFill>
                  <a:srgbClr val="404040"/>
                </a:solidFill>
                <a:latin typeface="Calibri"/>
              </a:rPr>
              <a:t>Çocuklara internet güvenliği, kişisel bilgi paylaşımı konusunda eğitim verilmesi ve çevrimiçi tehlikeler hakkında bilgilendirme yapmalıyız.</a:t>
            </a:r>
          </a:p>
          <a:p>
            <a:pPr marL="91440" indent="-91080">
              <a:lnSpc>
                <a:spcPct val="90000"/>
              </a:lnSpc>
              <a:spcBef>
                <a:spcPts val="1199"/>
              </a:spcBef>
              <a:spcAft>
                <a:spcPts val="201"/>
              </a:spcAft>
              <a:buClr>
                <a:srgbClr val="E48312"/>
              </a:buClr>
              <a:buFont typeface="Calibri"/>
              <a:buChar char=" "/>
            </a:pPr>
            <a:r>
              <a:rPr lang="tr-TR" sz="2000" b="0" strike="noStrike" spc="-1">
                <a:solidFill>
                  <a:srgbClr val="404040"/>
                </a:solidFill>
                <a:latin typeface="Calibri"/>
              </a:rPr>
              <a:t>Çocuklara kişisel bilgilerini internet üzerinde paylaşmamanın önemini öğretmeliyiz. Adresleri, telefon numaraları, okul bilgileri gibi hassas bilgilerin paylaşılmasının riskli olabileceğini vurgulamalıyız.</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Gizlilik Ayarları: </a:t>
            </a:r>
            <a:r>
              <a:rPr lang="tr-TR" sz="2000" b="0" strike="noStrike" spc="-1">
                <a:solidFill>
                  <a:srgbClr val="404040"/>
                </a:solidFill>
                <a:latin typeface="Calibri"/>
              </a:rPr>
              <a:t>Çocukların kullandığı çevrimiçi platformlarda gizlilik ayarlarını düzenlemelerine yardımcı olmalıyız. Profil bilgilerini sadece arkadaşlarıyla paylaşma, fotoğraf ve gönderilerin izin verilen kişiler tarafından görünmesini sağlama gibi önlemler almalıyız.</a:t>
            </a:r>
          </a:p>
          <a:p>
            <a:pPr>
              <a:lnSpc>
                <a:spcPct val="90000"/>
              </a:lnSpc>
              <a:spcBef>
                <a:spcPts val="1199"/>
              </a:spcBef>
              <a:spcAft>
                <a:spcPts val="201"/>
              </a:spcAft>
            </a:pPr>
            <a:endParaRPr lang="tr-TR" sz="20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Ebeveyn Olarak Sorumluluklarımız</a:t>
            </a:r>
            <a:endParaRPr lang="tr-TR" sz="4800" b="0" strike="noStrike" spc="-1">
              <a:solidFill>
                <a:srgbClr val="000000"/>
              </a:solidFill>
              <a:latin typeface="Calibri"/>
            </a:endParaRPr>
          </a:p>
        </p:txBody>
      </p:sp>
      <p:sp>
        <p:nvSpPr>
          <p:cNvPr id="145"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Aile Zamanı ve Aktiviteler:</a:t>
            </a:r>
            <a:r>
              <a:rPr lang="tr-TR" sz="2000" b="0" strike="noStrike" spc="-1">
                <a:solidFill>
                  <a:srgbClr val="404040"/>
                </a:solidFill>
                <a:latin typeface="Calibri"/>
              </a:rPr>
              <a:t> Teknolojiden uzaklaşarak ailece birlikte zaman geçirilmeli ve teknoloji dışı aktivitelere çocukları teşvik etmeliyiz.</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Çevrimiçi Arkadaşlar ve Tanımadıkları ile İletişim</a:t>
            </a:r>
            <a:r>
              <a:rPr lang="tr-TR" sz="2000" b="0" strike="noStrike" spc="-1">
                <a:solidFill>
                  <a:srgbClr val="404040"/>
                </a:solidFill>
                <a:latin typeface="Calibri"/>
              </a:rPr>
              <a:t>: Çocukların, tanımadıkları kişilerle çevrimiçi ortamlarda iletişim kurmamalarını ve yabancılardan gelen istekleri kabul etmemelerini öğütlemeliyiz. Gerçek hayatta olduğu gibi, çevrimiçi ortamlarda da güvendikleri kişilerle iletişim kurmalarını hatırlatmalıyız.</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Dijital Ayak İzi Yönetimi</a:t>
            </a:r>
            <a:r>
              <a:rPr lang="tr-TR" sz="2000" b="0" strike="noStrike" spc="-1">
                <a:solidFill>
                  <a:srgbClr val="404040"/>
                </a:solidFill>
                <a:latin typeface="Calibri"/>
              </a:rPr>
              <a:t>: Çocuklara, çevrimiçi davranışlarının kalıcı olduğunu ve dijital ayak izlerinin gelecekteki kariyerleri ve ilişkileri üzerinde etkili olabileceğini anlatmalıyız. Bu nedenle, çevrimiçi paylaşımlarının dikkatli bir şekilde yapılması gerektiğini vurgulamalıyız.</a:t>
            </a:r>
          </a:p>
          <a:p>
            <a:pPr>
              <a:lnSpc>
                <a:spcPct val="90000"/>
              </a:lnSpc>
              <a:spcBef>
                <a:spcPts val="1199"/>
              </a:spcBef>
              <a:spcAft>
                <a:spcPts val="201"/>
              </a:spcAft>
            </a:pPr>
            <a:endParaRPr lang="tr-TR" sz="2000" b="0" strike="noStrike" spc="-1">
              <a:solidFill>
                <a:srgbClr val="404040"/>
              </a:solidFill>
              <a:latin typeface="Calibri"/>
            </a:endParaRPr>
          </a:p>
          <a:p>
            <a:pPr>
              <a:lnSpc>
                <a:spcPct val="90000"/>
              </a:lnSpc>
              <a:spcBef>
                <a:spcPts val="1199"/>
              </a:spcBef>
              <a:spcAft>
                <a:spcPts val="201"/>
              </a:spcAft>
            </a:pPr>
            <a:endParaRPr lang="tr-TR" sz="2000" b="0" strike="noStrike" spc="-1">
              <a:solidFill>
                <a:srgbClr val="404040"/>
              </a:solidFill>
              <a:latin typeface="Calibri"/>
            </a:endParaRPr>
          </a:p>
          <a:p>
            <a:pPr>
              <a:lnSpc>
                <a:spcPct val="90000"/>
              </a:lnSpc>
              <a:spcBef>
                <a:spcPts val="1199"/>
              </a:spcBef>
              <a:spcAft>
                <a:spcPts val="201"/>
              </a:spcAft>
            </a:pPr>
            <a:endParaRPr lang="tr-TR" sz="20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Metin kutusu 95"/>
          <p:cNvSpPr txBox="1"/>
          <p:nvPr/>
        </p:nvSpPr>
        <p:spPr>
          <a:xfrm>
            <a:off x="1097280" y="2125800"/>
            <a:ext cx="10236960" cy="2787120"/>
          </a:xfrm>
          <a:prstGeom prst="rect">
            <a:avLst/>
          </a:prstGeom>
          <a:noFill/>
          <a:ln w="0">
            <a:noFill/>
          </a:ln>
        </p:spPr>
        <p:txBody>
          <a:bodyPr lIns="90000" tIns="45000" rIns="90000" bIns="45000">
            <a:noAutofit/>
          </a:bodyPr>
          <a:lstStyle/>
          <a:p>
            <a:pPr>
              <a:lnSpc>
                <a:spcPct val="150000"/>
              </a:lnSpc>
            </a:pPr>
            <a:r>
              <a:rPr lang="tr-TR" sz="1800" b="0" strike="noStrike" spc="-1" dirty="0">
                <a:latin typeface="Arial"/>
                <a:ea typeface="Microsoft YaHei"/>
              </a:rPr>
              <a:t>	</a:t>
            </a:r>
            <a:r>
              <a:rPr lang="tr-TR" sz="2000" b="0" strike="noStrike" spc="-1" dirty="0">
                <a:latin typeface="Calibri Light"/>
                <a:ea typeface="Microsoft YaHei"/>
              </a:rPr>
              <a:t>Bazı ebeveynler çocuklarının dijital </a:t>
            </a:r>
            <a:r>
              <a:rPr lang="tr-TR" sz="2000" b="0" strike="noStrike" spc="-1" dirty="0" smtClean="0">
                <a:latin typeface="Calibri Light"/>
                <a:ea typeface="Microsoft YaHei"/>
              </a:rPr>
              <a:t>teknolojileri </a:t>
            </a:r>
            <a:r>
              <a:rPr lang="tr-TR" sz="2000" b="0" strike="noStrike" spc="-1" dirty="0">
                <a:latin typeface="Calibri Light"/>
                <a:ea typeface="Microsoft YaHei"/>
              </a:rPr>
              <a:t>kullanarak çok çeşitli beceri, bilgi ve anlayış geliştirebileceğine inanırken bazıları ise dijital teknoloji kullanımının çocukların sosyal ve sağlık gelişimi </a:t>
            </a:r>
            <a:r>
              <a:rPr lang="tr-TR" sz="2000" b="0" strike="noStrike" spc="-1" dirty="0" smtClean="0">
                <a:latin typeface="Calibri Light"/>
                <a:ea typeface="Microsoft YaHei"/>
              </a:rPr>
              <a:t>üzerindeki </a:t>
            </a:r>
            <a:r>
              <a:rPr lang="tr-TR" sz="2000" b="0" strike="noStrike" spc="-1" dirty="0">
                <a:latin typeface="Calibri Light"/>
                <a:ea typeface="Microsoft YaHei"/>
              </a:rPr>
              <a:t>olumsuz etkilerinden endişe duymaktadır. Dijital ebeveynlik yetkinlikleri arasında dijital okuryazarlık, dijital iletişim, dijital güvenlik, dijital hukuk ve dijital sağlık yer almaktadır. Dijital ebeveynlik </a:t>
            </a:r>
            <a:r>
              <a:rPr lang="tr-TR" sz="2000" b="0" strike="noStrike" spc="-1" dirty="0" smtClean="0">
                <a:latin typeface="Calibri Light"/>
                <a:ea typeface="Microsoft YaHei"/>
              </a:rPr>
              <a:t>yetkinliklerine </a:t>
            </a:r>
            <a:r>
              <a:rPr lang="tr-TR" sz="2000" b="0" strike="noStrike" spc="-1" dirty="0">
                <a:latin typeface="Calibri Light"/>
                <a:ea typeface="Microsoft YaHei"/>
              </a:rPr>
              <a:t>sahip ebeveynler, dijital ortamdaki gelişmeleri takip edebilir, dijital </a:t>
            </a:r>
            <a:r>
              <a:rPr lang="tr-TR" sz="2000" b="0" strike="noStrike" spc="-1" dirty="0" smtClean="0">
                <a:latin typeface="Calibri Light"/>
                <a:ea typeface="Microsoft YaHei"/>
              </a:rPr>
              <a:t>ortamdaki </a:t>
            </a:r>
            <a:r>
              <a:rPr lang="tr-TR" sz="2000" b="0" strike="noStrike" spc="-1" dirty="0">
                <a:latin typeface="Calibri Light"/>
                <a:ea typeface="Microsoft YaHei"/>
              </a:rPr>
              <a:t>risk ve avantajlara hâkim olabilir ve çocuklarını bunlara karşı yönlendirebilir.</a:t>
            </a:r>
            <a:endParaRPr lang="tr-TR" sz="2000" b="0" strike="noStrike" spc="-1" dirty="0">
              <a:latin typeface="Arial"/>
              <a:ea typeface="Microsoft YaHe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Ebeveyn Olarak Sorumluluklarımız</a:t>
            </a:r>
            <a:endParaRPr lang="tr-TR" sz="4800" b="0" strike="noStrike" spc="-1">
              <a:solidFill>
                <a:srgbClr val="000000"/>
              </a:solidFill>
              <a:latin typeface="Calibri"/>
            </a:endParaRPr>
          </a:p>
        </p:txBody>
      </p:sp>
      <p:sp>
        <p:nvSpPr>
          <p:cNvPr id="147"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Çocuğumuzun resmini paylaşmak; bir çoğumuzun yaptığı ancak farkına varmadan çocuğumuzun güvenliği tehlikeye attığımız bir davranıştır. Bu paylaşımlar çocuğunuzu gittiği okul, arkadaşları, sevdiği şeyler vs. hakkında oldukça bilgi vericidir. Kötü niyetli kişiler tarafından kullanılmak istendiğinde oldukça yardımcı olacak bilgilerdir. Ayrıca günümüzde gelişen teknoloji sayesinde bir çok yapay zeka uygulamaları kullanılmaya başlanmıştır ve internet ortamında paylaştığınız çocuğunuz resimleri oldukça kolay bir biçimde farklı resimler ile birleştirilebilir, hoşlanmayacağınız görüntüler haline getirilebilir. Bu yüzden ebeveyn olarak çocuğumuz güvenliği için öncelikle biz paylaştığımız resimler veya bilgiler konusunda dikkatli davranmalıyız.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p:nvPr>
        </p:nvSpPr>
        <p:spPr/>
        <p:txBody>
          <a:bodyPr/>
          <a:lstStyle/>
          <a:p>
            <a:pPr algn="ctr"/>
            <a:r>
              <a:rPr lang="tr-TR" sz="3600" dirty="0" smtClean="0"/>
              <a:t>DİNLEDİĞİNİZ İÇİN TEŞEKKÜRLER</a:t>
            </a:r>
            <a:endParaRPr lang="tr-TR" sz="3600" dirty="0"/>
          </a:p>
        </p:txBody>
      </p:sp>
    </p:spTree>
    <p:extLst>
      <p:ext uri="{BB962C8B-B14F-4D97-AF65-F5344CB8AC3E}">
        <p14:creationId xmlns:p14="http://schemas.microsoft.com/office/powerpoint/2010/main" val="1045608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Başlık 1"/>
          <p:cNvSpPr txBox="1"/>
          <p:nvPr/>
        </p:nvSpPr>
        <p:spPr>
          <a:xfrm>
            <a:off x="1097280" y="286560"/>
            <a:ext cx="10058040" cy="1450440"/>
          </a:xfrm>
          <a:prstGeom prst="rect">
            <a:avLst/>
          </a:prstGeom>
          <a:noFill/>
          <a:ln w="0">
            <a:noFill/>
          </a:ln>
        </p:spPr>
        <p:txBody>
          <a:bodyPr anchor="b">
            <a:normAutofit/>
          </a:bodyPr>
          <a:lstStyle/>
          <a:p>
            <a:pPr>
              <a:lnSpc>
                <a:spcPct val="85000"/>
              </a:lnSpc>
            </a:pPr>
            <a:r>
              <a:rPr lang="tr-TR" sz="4800" b="0" strike="noStrike" spc="-52">
                <a:solidFill>
                  <a:srgbClr val="404040"/>
                </a:solidFill>
                <a:latin typeface="Calibri Light"/>
              </a:rPr>
              <a:t>DİJİTAL DÜNYANIN ARTILARI VE EKSİLERİ</a:t>
            </a:r>
            <a:endParaRPr lang="tr-TR" sz="4800" b="0" strike="noStrike" spc="-1">
              <a:solidFill>
                <a:srgbClr val="000000"/>
              </a:solidFill>
              <a:latin typeface="Calibri"/>
            </a:endParaRPr>
          </a:p>
        </p:txBody>
      </p:sp>
      <p:sp>
        <p:nvSpPr>
          <p:cNvPr id="98" name="İçerik Yer Tutucusu 2"/>
          <p:cNvSpPr txBox="1"/>
          <p:nvPr/>
        </p:nvSpPr>
        <p:spPr>
          <a:xfrm>
            <a:off x="1097280" y="1845720"/>
            <a:ext cx="10058040" cy="4920480"/>
          </a:xfrm>
          <a:prstGeom prst="rect">
            <a:avLst/>
          </a:prstGeom>
          <a:noFill/>
          <a:ln w="0">
            <a:noFill/>
          </a:ln>
        </p:spPr>
        <p:txBody>
          <a:bodyPr lIns="0" rIns="0">
            <a:noAutofit/>
          </a:bodyPr>
          <a:lstStyle/>
          <a:p>
            <a:pPr marL="91440" indent="-91080">
              <a:lnSpc>
                <a:spcPct val="150000"/>
              </a:lnSpc>
              <a:spcBef>
                <a:spcPts val="1199"/>
              </a:spcBef>
              <a:spcAft>
                <a:spcPts val="201"/>
              </a:spcAft>
              <a:buClr>
                <a:srgbClr val="E48312"/>
              </a:buClr>
              <a:buFont typeface="Calibri"/>
              <a:buChar char=" "/>
            </a:pPr>
            <a:r>
              <a:rPr lang="tr-TR" sz="2000" b="1" strike="noStrike" spc="-1">
                <a:solidFill>
                  <a:srgbClr val="404040"/>
                </a:solidFill>
                <a:latin typeface="Calibri"/>
              </a:rPr>
              <a:t>Artıları:</a:t>
            </a:r>
            <a:endParaRPr lang="tr-TR" sz="2000" b="0" strike="noStrike" spc="-1">
              <a:solidFill>
                <a:srgbClr val="404040"/>
              </a:solidFill>
              <a:latin typeface="Calibri"/>
            </a:endParaRPr>
          </a:p>
          <a:p>
            <a:pPr marL="91440" indent="-91080">
              <a:lnSpc>
                <a:spcPct val="150000"/>
              </a:lnSpc>
              <a:spcBef>
                <a:spcPts val="1199"/>
              </a:spcBef>
              <a:spcAft>
                <a:spcPts val="201"/>
              </a:spcAft>
              <a:buClr>
                <a:srgbClr val="E48312"/>
              </a:buClr>
              <a:buFont typeface="Wingdings" charset="2"/>
              <a:buChar char=""/>
            </a:pPr>
            <a:r>
              <a:rPr lang="tr-TR" sz="2000" b="1" strike="noStrike" spc="-1">
                <a:solidFill>
                  <a:srgbClr val="404040"/>
                </a:solidFill>
                <a:latin typeface="Calibri"/>
              </a:rPr>
              <a:t>Eğitimde Fırsatlar: </a:t>
            </a:r>
            <a:r>
              <a:rPr lang="tr-TR" sz="2000" b="0" strike="noStrike" spc="-1">
                <a:solidFill>
                  <a:srgbClr val="404040"/>
                </a:solidFill>
                <a:latin typeface="Calibri"/>
              </a:rPr>
              <a:t>İnternet ve dijital teknolojiler, çocukların eğitimine erişimde büyük bir fırsat sunar. Eğitim materyallerine kolayca ulaşabilme, interaktif öğrenme araçlarını kullanma ve uzaktan eğitim gibi imkanlar eğitimde önemli bir artı sağlar.</a:t>
            </a:r>
          </a:p>
          <a:p>
            <a:pPr marL="91440" indent="-91080">
              <a:lnSpc>
                <a:spcPct val="150000"/>
              </a:lnSpc>
              <a:spcBef>
                <a:spcPts val="1199"/>
              </a:spcBef>
              <a:spcAft>
                <a:spcPts val="201"/>
              </a:spcAft>
              <a:buClr>
                <a:srgbClr val="E48312"/>
              </a:buClr>
              <a:buFont typeface="Wingdings" charset="2"/>
              <a:buChar char=""/>
            </a:pPr>
            <a:r>
              <a:rPr lang="tr-TR" sz="2000" b="1" strike="noStrike" spc="-1">
                <a:solidFill>
                  <a:srgbClr val="404040"/>
                </a:solidFill>
                <a:latin typeface="Calibri"/>
              </a:rPr>
              <a:t>Yaratıcılığı Destekleme: </a:t>
            </a:r>
            <a:r>
              <a:rPr lang="tr-TR" sz="2000" b="0" strike="noStrike" spc="-1">
                <a:solidFill>
                  <a:srgbClr val="404040"/>
                </a:solidFill>
                <a:latin typeface="Calibri"/>
              </a:rPr>
              <a:t>Dijital araçlar ve platformlar, çocukların yaratıcılıklarını geliştirmelerine ve farklı alanlarda kendilerini ifade etmelerine olanak tanır. Video düzenleme, grafik tasarımı, programlama gibi beceriler dijital dünya sayesinde kolayca öğrenilebilir.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İçerik Yer Tutucusu 2"/>
          <p:cNvSpPr txBox="1"/>
          <p:nvPr/>
        </p:nvSpPr>
        <p:spPr>
          <a:xfrm>
            <a:off x="1097280" y="1845720"/>
            <a:ext cx="10058040" cy="4023000"/>
          </a:xfrm>
          <a:prstGeom prst="rect">
            <a:avLst/>
          </a:prstGeom>
          <a:noFill/>
          <a:ln w="0">
            <a:noFill/>
          </a:ln>
        </p:spPr>
        <p:txBody>
          <a:bodyPr lIns="0" rIns="0">
            <a:normAutofit/>
          </a:bodyPr>
          <a:lstStyle/>
          <a:p>
            <a:pPr>
              <a:lnSpc>
                <a:spcPct val="150000"/>
              </a:lnSpc>
              <a:spcBef>
                <a:spcPts val="1199"/>
              </a:spcBef>
              <a:spcAft>
                <a:spcPts val="201"/>
              </a:spcAft>
              <a:tabLst>
                <a:tab pos="0" algn="l"/>
              </a:tabLst>
            </a:pPr>
            <a:r>
              <a:rPr lang="tr-TR" sz="2000" b="1" strike="noStrike" spc="-1">
                <a:solidFill>
                  <a:srgbClr val="404040"/>
                </a:solidFill>
                <a:latin typeface="Calibri"/>
              </a:rPr>
              <a:t>Artıları:</a:t>
            </a:r>
            <a:endParaRPr lang="tr-TR" sz="2000" b="0" strike="noStrike" spc="-1">
              <a:solidFill>
                <a:srgbClr val="404040"/>
              </a:solidFill>
              <a:latin typeface="Calibri"/>
            </a:endParaRPr>
          </a:p>
          <a:p>
            <a:pPr marL="91440" indent="-91080">
              <a:lnSpc>
                <a:spcPct val="150000"/>
              </a:lnSpc>
              <a:spcBef>
                <a:spcPts val="1199"/>
              </a:spcBef>
              <a:spcAft>
                <a:spcPts val="201"/>
              </a:spcAft>
              <a:buClr>
                <a:srgbClr val="E48312"/>
              </a:buClr>
              <a:buFont typeface="Wingdings" charset="2"/>
              <a:buChar char=""/>
              <a:tabLst>
                <a:tab pos="0" algn="l"/>
              </a:tabLst>
            </a:pPr>
            <a:r>
              <a:rPr lang="tr-TR" sz="2000" b="1" strike="noStrike" spc="-1">
                <a:solidFill>
                  <a:srgbClr val="404040"/>
                </a:solidFill>
                <a:latin typeface="Calibri"/>
              </a:rPr>
              <a:t>Sosyal Bağlantılar: </a:t>
            </a:r>
            <a:r>
              <a:rPr lang="tr-TR" sz="2000" b="0" strike="noStrike" spc="-1">
                <a:solidFill>
                  <a:srgbClr val="404040"/>
                </a:solidFill>
                <a:latin typeface="Calibri"/>
              </a:rPr>
              <a:t>Sosyal medya ve çevrimiçi iletişim araçları, çocukların arkadaşlarıyla bağlantıda kalmasına ve dünya genelinde farklı kültürleri tanımasına yardımcı olur. Bu da sosyal becerilerin gelişimine katkı sağlar.</a:t>
            </a:r>
          </a:p>
          <a:p>
            <a:pPr marL="91440" indent="-91080">
              <a:lnSpc>
                <a:spcPct val="150000"/>
              </a:lnSpc>
              <a:spcBef>
                <a:spcPts val="1199"/>
              </a:spcBef>
              <a:spcAft>
                <a:spcPts val="201"/>
              </a:spcAft>
              <a:buClr>
                <a:srgbClr val="E48312"/>
              </a:buClr>
              <a:buFont typeface="Wingdings" charset="2"/>
              <a:buChar char=""/>
              <a:tabLst>
                <a:tab pos="0" algn="l"/>
              </a:tabLst>
            </a:pPr>
            <a:r>
              <a:rPr lang="tr-TR" sz="2000" b="1" strike="noStrike" spc="-1">
                <a:solidFill>
                  <a:srgbClr val="404040"/>
                </a:solidFill>
                <a:latin typeface="Calibri"/>
              </a:rPr>
              <a:t>Öğrenme ve Araştırma: </a:t>
            </a:r>
            <a:r>
              <a:rPr lang="tr-TR" sz="2000" b="0" strike="noStrike" spc="-1">
                <a:solidFill>
                  <a:srgbClr val="404040"/>
                </a:solidFill>
                <a:latin typeface="Calibri"/>
              </a:rPr>
              <a:t>İnternet, çocukların merak ettikleri konuları araştırmalarına ve yeni bilgiler edinmelerine olanak tanır. Doğru kaynaklar kullanılarak yapılan araştırmalar, çocukların bilgi dağarcığını genişletir.</a:t>
            </a:r>
          </a:p>
          <a:p>
            <a:pPr>
              <a:lnSpc>
                <a:spcPct val="90000"/>
              </a:lnSpc>
              <a:spcBef>
                <a:spcPts val="1199"/>
              </a:spcBef>
              <a:spcAft>
                <a:spcPts val="201"/>
              </a:spcAft>
              <a:tabLst>
                <a:tab pos="0" algn="l"/>
              </a:tabLst>
            </a:pPr>
            <a:endParaRPr lang="tr-TR" sz="20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İçerik Yer Tutucusu 2"/>
          <p:cNvSpPr txBox="1"/>
          <p:nvPr/>
        </p:nvSpPr>
        <p:spPr>
          <a:xfrm>
            <a:off x="1097280" y="1845720"/>
            <a:ext cx="10058040" cy="4036680"/>
          </a:xfrm>
          <a:prstGeom prst="rect">
            <a:avLst/>
          </a:prstGeom>
          <a:noFill/>
          <a:ln w="0">
            <a:noFill/>
          </a:ln>
        </p:spPr>
        <p:txBody>
          <a:bodyPr lIns="0" rIns="0">
            <a:normAutofit/>
          </a:bodyPr>
          <a:lstStyle/>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Eksileri:</a:t>
            </a:r>
            <a:endParaRPr lang="tr-TR" sz="2000" b="0" strike="noStrike" spc="-1">
              <a:solidFill>
                <a:srgbClr val="404040"/>
              </a:solidFill>
              <a:latin typeface="Calibri"/>
            </a:endParaRPr>
          </a:p>
          <a:p>
            <a:pPr marL="91440" indent="-91080">
              <a:lnSpc>
                <a:spcPct val="150000"/>
              </a:lnSpc>
              <a:spcBef>
                <a:spcPts val="1199"/>
              </a:spcBef>
              <a:spcAft>
                <a:spcPts val="201"/>
              </a:spcAft>
              <a:buClr>
                <a:srgbClr val="E48312"/>
              </a:buClr>
              <a:buFont typeface="Wingdings" charset="2"/>
              <a:buChar char=""/>
            </a:pPr>
            <a:r>
              <a:rPr lang="tr-TR" sz="2000" b="1" strike="noStrike" spc="-1">
                <a:solidFill>
                  <a:srgbClr val="404040"/>
                </a:solidFill>
                <a:latin typeface="Calibri"/>
              </a:rPr>
              <a:t>Zaman Yönetimi Problemleri: </a:t>
            </a:r>
            <a:r>
              <a:rPr lang="tr-TR" sz="2000" b="0" strike="noStrike" spc="-1">
                <a:solidFill>
                  <a:srgbClr val="404040"/>
                </a:solidFill>
                <a:latin typeface="Calibri"/>
              </a:rPr>
              <a:t>Dijital dünya, çocukların zamanlarını etkili bir şekilde yönetmelerini zorlaştırabilir. Aşırı ekran süresi, çocukların fiziksel aktivitelerden ve yüz yüze sosyal etkileşimlerden uzaklaşmasına neden olabilir.</a:t>
            </a:r>
          </a:p>
          <a:p>
            <a:pPr marL="91440" indent="-91080">
              <a:lnSpc>
                <a:spcPct val="150000"/>
              </a:lnSpc>
              <a:spcBef>
                <a:spcPts val="1199"/>
              </a:spcBef>
              <a:spcAft>
                <a:spcPts val="201"/>
              </a:spcAft>
              <a:buClr>
                <a:srgbClr val="E48312"/>
              </a:buClr>
              <a:buFont typeface="Wingdings" charset="2"/>
              <a:buChar char=""/>
            </a:pPr>
            <a:r>
              <a:rPr lang="tr-TR" sz="2000" b="1" strike="noStrike" spc="-1">
                <a:solidFill>
                  <a:srgbClr val="404040"/>
                </a:solidFill>
                <a:latin typeface="Calibri"/>
              </a:rPr>
              <a:t>İçerik Kontrolü Zorlukları: </a:t>
            </a:r>
            <a:r>
              <a:rPr lang="tr-TR" sz="2000" b="0" strike="noStrike" spc="-1">
                <a:solidFill>
                  <a:srgbClr val="404040"/>
                </a:solidFill>
                <a:latin typeface="Calibri"/>
              </a:rPr>
              <a:t>İnternet üzerindeki geniş içerik yelpazesi, çocukların uygun olmayan içeriklere maruz kalma riskini artırır. Ebeveynlerin ve öğretmenlerin çocukları bu tür içeriklerden korumak için dikkatli olmaları gerekir.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İçerik Yer Tutucusu 2"/>
          <p:cNvSpPr txBox="1"/>
          <p:nvPr/>
        </p:nvSpPr>
        <p:spPr>
          <a:xfrm>
            <a:off x="1097280" y="1767960"/>
            <a:ext cx="10058040" cy="4327920"/>
          </a:xfrm>
          <a:prstGeom prst="rect">
            <a:avLst/>
          </a:prstGeom>
          <a:noFill/>
          <a:ln w="0">
            <a:noFill/>
          </a:ln>
        </p:spPr>
        <p:txBody>
          <a:bodyPr lIns="0" rIns="0">
            <a:noAutofit/>
          </a:bodyPr>
          <a:lstStyle/>
          <a:p>
            <a:pPr>
              <a:lnSpc>
                <a:spcPct val="90000"/>
              </a:lnSpc>
              <a:spcBef>
                <a:spcPts val="1199"/>
              </a:spcBef>
              <a:spcAft>
                <a:spcPts val="201"/>
              </a:spcAft>
              <a:tabLst>
                <a:tab pos="0" algn="l"/>
              </a:tabLst>
            </a:pPr>
            <a:endParaRPr lang="tr-TR" sz="2000" b="0" strike="noStrike" spc="-1">
              <a:solidFill>
                <a:srgbClr val="404040"/>
              </a:solidFill>
              <a:latin typeface="Calibri"/>
            </a:endParaRPr>
          </a:p>
          <a:p>
            <a:pPr marL="91440" indent="-91080">
              <a:lnSpc>
                <a:spcPct val="90000"/>
              </a:lnSpc>
              <a:spcBef>
                <a:spcPts val="1199"/>
              </a:spcBef>
              <a:spcAft>
                <a:spcPts val="201"/>
              </a:spcAft>
              <a:buClr>
                <a:srgbClr val="E48312"/>
              </a:buClr>
              <a:buFont typeface="Calibri"/>
              <a:buChar char=" "/>
              <a:tabLst>
                <a:tab pos="0" algn="l"/>
              </a:tabLst>
            </a:pPr>
            <a:r>
              <a:rPr lang="tr-TR" sz="2000" b="1" strike="noStrike" spc="-1">
                <a:solidFill>
                  <a:srgbClr val="404040"/>
                </a:solidFill>
                <a:latin typeface="Calibri"/>
              </a:rPr>
              <a:t>Eksileri:</a:t>
            </a:r>
            <a:endParaRPr lang="tr-TR" sz="2000" b="0" strike="noStrike" spc="-1">
              <a:solidFill>
                <a:srgbClr val="404040"/>
              </a:solidFill>
              <a:latin typeface="Calibri"/>
            </a:endParaRPr>
          </a:p>
          <a:p>
            <a:pPr marL="91440" indent="-91080">
              <a:lnSpc>
                <a:spcPct val="150000"/>
              </a:lnSpc>
              <a:spcBef>
                <a:spcPts val="1199"/>
              </a:spcBef>
              <a:spcAft>
                <a:spcPts val="201"/>
              </a:spcAft>
              <a:buClr>
                <a:srgbClr val="E48312"/>
              </a:buClr>
              <a:buFont typeface="Wingdings" charset="2"/>
              <a:buChar char=""/>
              <a:tabLst>
                <a:tab pos="0" algn="l"/>
              </a:tabLst>
            </a:pPr>
            <a:r>
              <a:rPr lang="tr-TR" sz="2000" b="1" strike="noStrike" spc="-1">
                <a:solidFill>
                  <a:srgbClr val="404040"/>
                </a:solidFill>
                <a:latin typeface="Calibri"/>
              </a:rPr>
              <a:t>Gizlilik ve Güvenlik Endişeleri: </a:t>
            </a:r>
            <a:r>
              <a:rPr lang="tr-TR" sz="2000" b="0" strike="noStrike" spc="-1">
                <a:solidFill>
                  <a:srgbClr val="404040"/>
                </a:solidFill>
                <a:latin typeface="Calibri"/>
              </a:rPr>
              <a:t>Dijital dünya, çocukların kişisel bilgilerini paylaşmalarına ve çevrimiçi tehlikelerle karşılaşmalarına neden olabilir. Tehditler arasında siber zorbalık, çevrimiçi taciz ve kişisel verilerin kötüye kullanımı bulunur.</a:t>
            </a:r>
          </a:p>
          <a:p>
            <a:pPr marL="91440" indent="-91080">
              <a:lnSpc>
                <a:spcPct val="150000"/>
              </a:lnSpc>
              <a:spcBef>
                <a:spcPts val="1199"/>
              </a:spcBef>
              <a:spcAft>
                <a:spcPts val="201"/>
              </a:spcAft>
              <a:buClr>
                <a:srgbClr val="E48312"/>
              </a:buClr>
              <a:buFont typeface="Wingdings" charset="2"/>
              <a:buChar char=""/>
              <a:tabLst>
                <a:tab pos="0" algn="l"/>
              </a:tabLst>
            </a:pPr>
            <a:r>
              <a:rPr lang="tr-TR" sz="2000" b="1" strike="noStrike" spc="-1">
                <a:solidFill>
                  <a:srgbClr val="404040"/>
                </a:solidFill>
                <a:latin typeface="Calibri"/>
              </a:rPr>
              <a:t>Sosyal İzolasyon Riski: </a:t>
            </a:r>
            <a:r>
              <a:rPr lang="tr-TR" sz="2000" b="0" strike="noStrike" spc="-1">
                <a:solidFill>
                  <a:srgbClr val="404040"/>
                </a:solidFill>
                <a:latin typeface="Calibri"/>
              </a:rPr>
              <a:t>Aşırı teknoloji kullanımı, çocukların yüz yüze sosyal etkileşimlerden uzaklaşmasına ve sosyal izolasyona neden olabilir. Bu da duygusal ve sosyal gelişimlerini olumsuz etkileyebilir.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DİJİTAL TEHLİKELER</a:t>
            </a:r>
            <a:endParaRPr lang="tr-TR" sz="4800" b="0" strike="noStrike" spc="-1">
              <a:solidFill>
                <a:srgbClr val="000000"/>
              </a:solidFill>
              <a:latin typeface="Calibri"/>
            </a:endParaRPr>
          </a:p>
        </p:txBody>
      </p:sp>
      <p:sp>
        <p:nvSpPr>
          <p:cNvPr id="103" name="İçerik Yer Tutucusu 2"/>
          <p:cNvSpPr txBox="1"/>
          <p:nvPr/>
        </p:nvSpPr>
        <p:spPr>
          <a:xfrm>
            <a:off x="1097280" y="1845720"/>
            <a:ext cx="10058040" cy="4023000"/>
          </a:xfrm>
          <a:prstGeom prst="rect">
            <a:avLst/>
          </a:prstGeom>
          <a:noFill/>
          <a:ln w="0">
            <a:noFill/>
          </a:ln>
        </p:spPr>
        <p:txBody>
          <a:bodyPr lIns="0" rIns="0">
            <a:noAutofit/>
          </a:bodyPr>
          <a:lstStyle/>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Çevrimiçi Tehlikeler </a:t>
            </a:r>
          </a:p>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Sosyal Medya ve Çocuklar</a:t>
            </a:r>
          </a:p>
          <a:p>
            <a:pPr marL="91440" indent="-91080">
              <a:lnSpc>
                <a:spcPct val="90000"/>
              </a:lnSpc>
              <a:spcBef>
                <a:spcPts val="1199"/>
              </a:spcBef>
              <a:spcAft>
                <a:spcPts val="201"/>
              </a:spcAft>
              <a:buClr>
                <a:srgbClr val="E48312"/>
              </a:buClr>
              <a:buFont typeface="Wingdings" charset="2"/>
              <a:buChar char=""/>
            </a:pPr>
            <a:r>
              <a:rPr lang="tr-TR" sz="2000" b="0" strike="noStrike" spc="-1">
                <a:solidFill>
                  <a:srgbClr val="404040"/>
                </a:solidFill>
                <a:latin typeface="Calibri"/>
              </a:rPr>
              <a:t>Dijital Zorbalık ve Çözümler</a:t>
            </a:r>
          </a:p>
          <a:p>
            <a:pPr>
              <a:lnSpc>
                <a:spcPct val="90000"/>
              </a:lnSpc>
              <a:spcBef>
                <a:spcPts val="1199"/>
              </a:spcBef>
              <a:spcAft>
                <a:spcPts val="201"/>
              </a:spcAft>
            </a:pPr>
            <a:endParaRPr lang="tr-TR" sz="20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Unvan 1"/>
          <p:cNvSpPr txBox="1"/>
          <p:nvPr/>
        </p:nvSpPr>
        <p:spPr>
          <a:xfrm>
            <a:off x="1097280" y="286560"/>
            <a:ext cx="10058040" cy="1450440"/>
          </a:xfrm>
          <a:prstGeom prst="rect">
            <a:avLst/>
          </a:prstGeom>
          <a:noFill/>
          <a:ln w="0">
            <a:noFill/>
          </a:ln>
        </p:spPr>
        <p:txBody>
          <a:bodyPr anchor="b">
            <a:noAutofit/>
          </a:bodyPr>
          <a:lstStyle/>
          <a:p>
            <a:pPr>
              <a:lnSpc>
                <a:spcPct val="85000"/>
              </a:lnSpc>
            </a:pPr>
            <a:r>
              <a:rPr lang="tr-TR" sz="4800" b="0" strike="noStrike" spc="-52">
                <a:solidFill>
                  <a:srgbClr val="404040"/>
                </a:solidFill>
                <a:latin typeface="Calibri Light"/>
              </a:rPr>
              <a:t>Çevrimiçi Tehlikeler</a:t>
            </a:r>
            <a:endParaRPr lang="tr-TR" sz="4800" b="0" strike="noStrike" spc="-1">
              <a:solidFill>
                <a:srgbClr val="000000"/>
              </a:solidFill>
              <a:latin typeface="Calibri"/>
            </a:endParaRPr>
          </a:p>
        </p:txBody>
      </p:sp>
      <p:sp>
        <p:nvSpPr>
          <p:cNvPr id="105" name="İçerik Yer Tutucusu 2"/>
          <p:cNvSpPr txBox="1"/>
          <p:nvPr/>
        </p:nvSpPr>
        <p:spPr>
          <a:xfrm>
            <a:off x="1097280" y="1845720"/>
            <a:ext cx="10058040" cy="4023000"/>
          </a:xfrm>
          <a:prstGeom prst="rect">
            <a:avLst/>
          </a:prstGeom>
          <a:noFill/>
          <a:ln w="0">
            <a:noFill/>
          </a:ln>
        </p:spPr>
        <p:txBody>
          <a:bodyPr lIns="0" rIns="0">
            <a:normAutofit fontScale="88000" lnSpcReduction="10000"/>
          </a:bodyPr>
          <a:lstStyle/>
          <a:p>
            <a:pPr marL="91440" indent="-91080">
              <a:lnSpc>
                <a:spcPct val="90000"/>
              </a:lnSpc>
              <a:spcBef>
                <a:spcPts val="1199"/>
              </a:spcBef>
              <a:spcAft>
                <a:spcPts val="201"/>
              </a:spcAft>
              <a:buClr>
                <a:srgbClr val="E48312"/>
              </a:buClr>
              <a:buFont typeface="Calibri"/>
              <a:buChar char=" "/>
            </a:pPr>
            <a:r>
              <a:rPr lang="tr-TR" sz="2000" b="0" strike="noStrike" spc="-1">
                <a:solidFill>
                  <a:srgbClr val="404040"/>
                </a:solidFill>
                <a:latin typeface="Calibri"/>
              </a:rPr>
              <a:t>Çevrim içi tehlikeler, internetin yaygın kullanımı ile birlikte ortaya çıkan potansiyel riskleri ifade eder. Bu tehlikeler çocuklar, gençler ve yetişkinler için farklı şekillerde ortaya çıkabilir. Çevrim içi tehlikelerin bazı örnekleri:</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Kişisel Bilgi Tehlikeleri:</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1" strike="noStrike" spc="-1">
                <a:solidFill>
                  <a:srgbClr val="404040"/>
                </a:solidFill>
                <a:latin typeface="Calibri"/>
              </a:rPr>
              <a:t>Bilgi Sızıntısı:</a:t>
            </a:r>
            <a:r>
              <a:rPr lang="tr-TR" sz="1800" b="0" strike="noStrike" spc="-1">
                <a:solidFill>
                  <a:srgbClr val="404040"/>
                </a:solidFill>
                <a:latin typeface="Calibri"/>
              </a:rPr>
              <a:t> Çocuklar ve gençler, bilgi vermede dikkatsiz olabilir ve kişisel bilgilerini paylaşabilirler. Bu bilgiler, kötü niyetli kişiler tarafından kötü amaçlar için kullanılabilir.</a:t>
            </a:r>
          </a:p>
          <a:p>
            <a:pPr marL="384120" lvl="1" indent="-182520">
              <a:lnSpc>
                <a:spcPct val="90000"/>
              </a:lnSpc>
              <a:spcBef>
                <a:spcPts val="201"/>
              </a:spcBef>
              <a:spcAft>
                <a:spcPts val="400"/>
              </a:spcAft>
              <a:buClr>
                <a:srgbClr val="E48312"/>
              </a:buClr>
              <a:buFont typeface="Calibri"/>
              <a:buChar char="◦"/>
            </a:pPr>
            <a:r>
              <a:rPr lang="tr-TR" sz="1800" b="1" strike="noStrike" spc="-1">
                <a:solidFill>
                  <a:srgbClr val="404040"/>
                </a:solidFill>
                <a:latin typeface="Calibri"/>
              </a:rPr>
              <a:t>Kimlik Hırsızlığı:</a:t>
            </a:r>
            <a:r>
              <a:rPr lang="tr-TR" sz="1800" b="0" strike="noStrike" spc="-1">
                <a:solidFill>
                  <a:srgbClr val="404040"/>
                </a:solidFill>
                <a:latin typeface="Calibri"/>
              </a:rPr>
              <a:t> Sahte siteler, kişisel bilgileri çalarak kimlik hırsızlığına neden olabilir.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Dijital Zorbalık:</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1" strike="noStrike" spc="-1">
                <a:solidFill>
                  <a:srgbClr val="404040"/>
                </a:solidFill>
                <a:latin typeface="Calibri"/>
              </a:rPr>
              <a:t>Siber Zorbalık:</a:t>
            </a:r>
            <a:r>
              <a:rPr lang="tr-TR" sz="1800" b="0" strike="noStrike" spc="-1">
                <a:solidFill>
                  <a:srgbClr val="404040"/>
                </a:solidFill>
                <a:latin typeface="Calibri"/>
              </a:rPr>
              <a:t> İnternet üzerinden yapılan taciz, tehdit ve aşağılama gibi davranışlar, siber zorbalığı oluşturur.</a:t>
            </a:r>
          </a:p>
          <a:p>
            <a:pPr marL="384120" lvl="1" indent="-182520">
              <a:lnSpc>
                <a:spcPct val="90000"/>
              </a:lnSpc>
              <a:spcBef>
                <a:spcPts val="201"/>
              </a:spcBef>
              <a:spcAft>
                <a:spcPts val="400"/>
              </a:spcAft>
              <a:buClr>
                <a:srgbClr val="E48312"/>
              </a:buClr>
              <a:buFont typeface="Calibri"/>
              <a:buChar char="◦"/>
            </a:pPr>
            <a:r>
              <a:rPr lang="tr-TR" sz="1800" b="1" strike="noStrike" spc="-1">
                <a:solidFill>
                  <a:srgbClr val="404040"/>
                </a:solidFill>
                <a:latin typeface="Calibri"/>
              </a:rPr>
              <a:t>Çevrimiçi İntikam:</a:t>
            </a:r>
            <a:r>
              <a:rPr lang="tr-TR" sz="1800" b="0" strike="noStrike" spc="-1">
                <a:solidFill>
                  <a:srgbClr val="404040"/>
                </a:solidFill>
                <a:latin typeface="Calibri"/>
              </a:rPr>
              <a:t> Özel fotoğraf ve videoların kötü niyetli şekillerde paylaşılması, çevrimiçi intikamı tetikleyebilir.</a:t>
            </a:r>
          </a:p>
          <a:p>
            <a:pPr marL="91440" indent="-91080">
              <a:lnSpc>
                <a:spcPct val="90000"/>
              </a:lnSpc>
              <a:spcBef>
                <a:spcPts val="1199"/>
              </a:spcBef>
              <a:spcAft>
                <a:spcPts val="201"/>
              </a:spcAft>
              <a:buClr>
                <a:srgbClr val="E48312"/>
              </a:buClr>
              <a:buFont typeface="Calibri"/>
              <a:buChar char=" "/>
            </a:pPr>
            <a:r>
              <a:rPr lang="tr-TR" sz="2000" b="1" strike="noStrike" spc="-1">
                <a:solidFill>
                  <a:srgbClr val="404040"/>
                </a:solidFill>
                <a:latin typeface="Calibri"/>
              </a:rPr>
              <a:t>Çocuk İstismarı:</a:t>
            </a:r>
            <a:endParaRPr lang="tr-TR" sz="2000" b="0" strike="noStrike" spc="-1">
              <a:solidFill>
                <a:srgbClr val="404040"/>
              </a:solidFill>
              <a:latin typeface="Calibri"/>
            </a:endParaRP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İnternet, çocukları hedef alan cinsel içerikli materyallerin yayılmasına ve paylaşılması tehlikesine yol açar.</a:t>
            </a:r>
          </a:p>
          <a:p>
            <a:pPr marL="384120" lvl="1" indent="-182520">
              <a:lnSpc>
                <a:spcPct val="90000"/>
              </a:lnSpc>
              <a:spcBef>
                <a:spcPts val="201"/>
              </a:spcBef>
              <a:spcAft>
                <a:spcPts val="400"/>
              </a:spcAft>
              <a:buClr>
                <a:srgbClr val="E48312"/>
              </a:buClr>
              <a:buFont typeface="Calibri"/>
              <a:buChar char="◦"/>
            </a:pPr>
            <a:r>
              <a:rPr lang="tr-TR" sz="1800" b="0" strike="noStrike" spc="-1">
                <a:solidFill>
                  <a:srgbClr val="404040"/>
                </a:solidFill>
                <a:latin typeface="Calibri"/>
              </a:rPr>
              <a:t>Çocukları çevrim içi ortamlarda istismar eden kişilerle karşılaşma riski vardır.</a:t>
            </a:r>
          </a:p>
          <a:p>
            <a:pPr>
              <a:lnSpc>
                <a:spcPct val="90000"/>
              </a:lnSpc>
              <a:spcBef>
                <a:spcPts val="1199"/>
              </a:spcBef>
              <a:spcAft>
                <a:spcPts val="201"/>
              </a:spcAft>
            </a:pPr>
            <a:endParaRPr lang="tr-TR" sz="1800" b="0" strike="noStrike" spc="-1">
              <a:solidFill>
                <a:srgbClr val="40404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132</TotalTime>
  <Words>2313</Words>
  <Application>Microsoft Office PowerPoint</Application>
  <PresentationFormat>Özel</PresentationFormat>
  <Paragraphs>165</Paragraphs>
  <Slides>31</Slides>
  <Notes>0</Notes>
  <HiddenSlides>0</HiddenSlides>
  <MMClips>0</MMClips>
  <ScaleCrop>false</ScaleCrop>
  <HeadingPairs>
    <vt:vector size="4" baseType="variant">
      <vt:variant>
        <vt:lpstr>Tema</vt:lpstr>
      </vt:variant>
      <vt:variant>
        <vt:i4>2</vt:i4>
      </vt:variant>
      <vt:variant>
        <vt:lpstr>Slayt Başlıkları</vt:lpstr>
      </vt:variant>
      <vt:variant>
        <vt:i4>31</vt:i4>
      </vt:variant>
    </vt:vector>
  </HeadingPairs>
  <TitlesOfParts>
    <vt:vector size="33" baseType="lpstr">
      <vt:lpstr>Office Theme</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DİJİTAL ÇAĞDA EBEVEYN OLMAK</dc:title>
  <dc:subject/>
  <dc:creator>aldor</dc:creator>
  <dc:description/>
  <cp:lastModifiedBy>PC</cp:lastModifiedBy>
  <cp:revision>37</cp:revision>
  <dcterms:created xsi:type="dcterms:W3CDTF">2024-02-22T11:38:53Z</dcterms:created>
  <dcterms:modified xsi:type="dcterms:W3CDTF">2024-02-26T08:49:53Z</dcterms:modified>
  <dc:language>tr-TR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Geniş ekran</vt:lpwstr>
  </property>
  <property fmtid="{D5CDD505-2E9C-101B-9397-08002B2CF9AE}" pid="3" name="Slides">
    <vt:i4>35</vt:i4>
  </property>
</Properties>
</file>