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</p:sldMasterIdLst>
  <p:sldIdLst>
    <p:sldId id="279" r:id="rId2"/>
    <p:sldId id="282" r:id="rId3"/>
    <p:sldId id="258" r:id="rId4"/>
    <p:sldId id="283" r:id="rId5"/>
    <p:sldId id="284" r:id="rId6"/>
    <p:sldId id="285" r:id="rId7"/>
    <p:sldId id="286" r:id="rId8"/>
    <p:sldId id="287" r:id="rId9"/>
    <p:sldId id="289" r:id="rId10"/>
    <p:sldId id="265" r:id="rId11"/>
    <p:sldId id="266" r:id="rId12"/>
    <p:sldId id="267" r:id="rId13"/>
    <p:sldId id="268" r:id="rId14"/>
    <p:sldId id="290" r:id="rId15"/>
    <p:sldId id="291" r:id="rId16"/>
    <p:sldId id="292" r:id="rId17"/>
    <p:sldId id="293" r:id="rId18"/>
    <p:sldId id="294" r:id="rId19"/>
    <p:sldId id="295" r:id="rId20"/>
    <p:sldId id="297" r:id="rId21"/>
    <p:sldId id="296" r:id="rId22"/>
    <p:sldId id="298" r:id="rId23"/>
  </p:sldIdLst>
  <p:sldSz cx="18288000" cy="10287000"/>
  <p:notesSz cx="6858000" cy="9144000"/>
  <p:embeddedFontLst>
    <p:embeddedFont>
      <p:font typeface="Zilla Slab" charset="-94"/>
      <p:regular r:id="rId24"/>
    </p:embeddedFont>
    <p:embeddedFont>
      <p:font typeface="Zilla Slab Bold" charset="-94"/>
      <p:regular r:id="rId25"/>
    </p:embeddedFont>
    <p:embeddedFont>
      <p:font typeface="Calibri Light" pitchFamily="34" charset="0"/>
      <p:regular r:id="rId26"/>
      <p:italic r:id="rId27"/>
    </p:embeddedFont>
    <p:embeddedFont>
      <p:font typeface="Oswald Bold" charset="-94"/>
      <p:regular r:id="rId28"/>
    </p:embeddedFont>
    <p:embeddedFont>
      <p:font typeface="Zilla Slab Semi-Bold" charset="-94"/>
      <p:regular r:id="rId29"/>
    </p:embeddedFont>
    <p:embeddedFont>
      <p:font typeface="Comic Sans" charset="0"/>
      <p:regular r:id="rId30"/>
    </p:embeddedFont>
    <p:embeddedFont>
      <p:font typeface="Franklin Gothic Book" pitchFamily="34" charset="0"/>
      <p:regular r:id="rId31"/>
      <p:italic r:id="rId32"/>
    </p:embeddedFont>
    <p:embeddedFont>
      <p:font typeface="Franklin Gothic Medium" pitchFamily="34" charset="0"/>
      <p:regular r:id="rId33"/>
      <p:italic r:id="rId34"/>
    </p:embeddedFont>
    <p:embeddedFont>
      <p:font typeface="DejaVu Serif Bold" charset="0"/>
      <p:regular r:id="rId35"/>
    </p:embeddedFont>
    <p:embeddedFont>
      <p:font typeface="Abril Fatface" charset="-94"/>
      <p:regular r:id="rId36"/>
    </p:embeddedFont>
    <p:embeddedFont>
      <p:font typeface="Comic Sans Bold" charset="0"/>
      <p:regular r:id="rId37"/>
    </p:embeddedFont>
    <p:embeddedFont>
      <p:font typeface="Zilla Slab Medium" charset="-94"/>
      <p:regular r:id="rId38"/>
    </p:embeddedFont>
  </p:embeddedFontLst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7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5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1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8" d="100"/>
          <a:sy n="78" d="100"/>
        </p:scale>
        <p:origin x="-29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0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634225" y="2595604"/>
            <a:ext cx="11297246" cy="1806459"/>
          </a:xfrm>
        </p:spPr>
        <p:txBody>
          <a:bodyPr bIns="16328" anchor="b"/>
          <a:lstStyle>
            <a:lvl1pPr>
              <a:defRPr sz="57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424555" y="3706388"/>
            <a:ext cx="13022262" cy="493889"/>
          </a:xfrm>
        </p:spPr>
        <p:txBody>
          <a:bodyPr tIns="16328">
            <a:normAutofit/>
          </a:bodyPr>
          <a:lstStyle>
            <a:lvl1pPr marL="0" indent="0" algn="l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4114800" cy="701754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701754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4760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638798" y="2590106"/>
            <a:ext cx="11301984" cy="1811264"/>
          </a:xfrm>
        </p:spPr>
        <p:txBody>
          <a:bodyPr bIns="16328" anchor="b"/>
          <a:lstStyle>
            <a:lvl1pPr algn="l">
              <a:defRPr kumimoji="0" lang="en-US" sz="5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2432304" y="3702456"/>
            <a:ext cx="13021056" cy="493776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0032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marL="0" lvl="0" indent="0" algn="l" defTabSz="16328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8300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00032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marL="0" lvl="0" indent="0" algn="l" defTabSz="16328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00032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2581278" y="-2581275"/>
            <a:ext cx="10287000" cy="1544955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marL="0" algn="ctr" defTabSz="1632844" rtl="0" eaLnBrk="1" latinLnBrk="0" hangingPunct="1"/>
            <a:endParaRPr lang="en-US" sz="3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569860" y="2364155"/>
            <a:ext cx="10424160" cy="1634141"/>
          </a:xfrm>
        </p:spPr>
        <p:txBody>
          <a:bodyPr bIns="0" anchor="b"/>
          <a:lstStyle>
            <a:lvl1pPr algn="l">
              <a:defRPr kumimoji="0" lang="en-US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9105" y="3928368"/>
            <a:ext cx="7615558" cy="498703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595908" y="3380078"/>
            <a:ext cx="11589520" cy="934971"/>
          </a:xfrm>
        </p:spPr>
        <p:txBody>
          <a:bodyPr>
            <a:normAutofit/>
          </a:bodyPr>
          <a:lstStyle>
            <a:lvl1pPr marL="0" indent="0">
              <a:buNone/>
              <a:defRPr lang="en-US" sz="25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53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057651" y="0"/>
            <a:ext cx="14230350" cy="10287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326569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7572375"/>
            <a:ext cx="7143750" cy="27146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342394" y="2576252"/>
            <a:ext cx="10972800" cy="1301166"/>
          </a:xfrm>
        </p:spPr>
        <p:txBody>
          <a:bodyPr anchor="b"/>
          <a:lstStyle>
            <a:lvl1pPr algn="l">
              <a:defRPr sz="50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286959" y="3270794"/>
            <a:ext cx="12193090" cy="1110996"/>
          </a:xfrm>
        </p:spPr>
        <p:txBody>
          <a:bodyPr/>
          <a:lstStyle>
            <a:lvl1pPr marL="0" indent="0">
              <a:buNone/>
              <a:defRPr sz="2500">
                <a:solidFill>
                  <a:schemeClr val="tx2"/>
                </a:solidFill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763" y="7575950"/>
            <a:ext cx="7148514" cy="271105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0" y="7576939"/>
            <a:ext cx="18292760" cy="271006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548640"/>
            <a:ext cx="15041880" cy="82296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50943"/>
            <a:ext cx="15041880" cy="5369774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402336" y="8805672"/>
            <a:ext cx="4352544" cy="301752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028" y="9427683"/>
            <a:ext cx="9448800" cy="411480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1800" cap="all" spc="357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02076" y="9256233"/>
            <a:ext cx="1005840" cy="75438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6328" tIns="16328" rIns="16328" bIns="16328" rtlCol="0" anchor="ctr">
            <a:normAutofit/>
          </a:bodyPr>
          <a:lstStyle>
            <a:lvl1pPr algn="ctr">
              <a:defRPr sz="29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632844" rtl="0" eaLnBrk="1" latinLnBrk="0" hangingPunct="1">
        <a:spcBef>
          <a:spcPct val="0"/>
        </a:spcBef>
        <a:buNone/>
        <a:defRPr sz="5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ts val="1429"/>
        </a:spcBef>
        <a:buFont typeface="Arial" pitchFamily="34" charset="0"/>
        <a:buNone/>
        <a:defRPr sz="2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0240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718451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126662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873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413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6609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2824820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374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3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5.svg"/><Relationship Id="rId9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3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39144" y="895028"/>
            <a:ext cx="15544800" cy="5904656"/>
          </a:xfrm>
        </p:spPr>
        <p:txBody>
          <a:bodyPr>
            <a:normAutofit fontScale="90000"/>
          </a:bodyPr>
          <a:lstStyle/>
          <a:p>
            <a:pPr>
              <a:lnSpc>
                <a:spcPts val="8400"/>
              </a:lnSpc>
            </a:pPr>
            <a:r>
              <a:rPr lang="tr-TR" sz="8000" b="1" spc="350" dirty="0" smtClean="0">
                <a:solidFill>
                  <a:srgbClr val="0D0D0D"/>
                </a:solidFill>
                <a:latin typeface="Oswald Bold"/>
              </a:rPr>
              <a:t/>
            </a:r>
            <a:br>
              <a:rPr lang="tr-TR" sz="8000" b="1" spc="350" dirty="0" smtClean="0">
                <a:solidFill>
                  <a:srgbClr val="0D0D0D"/>
                </a:solidFill>
                <a:latin typeface="Oswald Bold"/>
              </a:rPr>
            </a:br>
            <a:r>
              <a:rPr lang="tr-TR" sz="8000" b="1" spc="350" dirty="0" smtClean="0">
                <a:solidFill>
                  <a:srgbClr val="0D0D0D"/>
                </a:solidFill>
                <a:latin typeface="Oswald Bold"/>
              </a:rPr>
              <a:t/>
            </a:r>
            <a:br>
              <a:rPr lang="tr-TR" sz="8000" b="1" spc="350" dirty="0" smtClean="0">
                <a:solidFill>
                  <a:srgbClr val="0D0D0D"/>
                </a:solidFill>
                <a:latin typeface="Oswald Bold"/>
              </a:rPr>
            </a:br>
            <a:r>
              <a:rPr lang="tr-TR" sz="8000" b="1" spc="350" dirty="0">
                <a:solidFill>
                  <a:srgbClr val="0D0D0D"/>
                </a:solidFill>
                <a:latin typeface="Oswald Bold"/>
              </a:rPr>
              <a:t/>
            </a:r>
            <a:br>
              <a:rPr lang="tr-TR" sz="8000" b="1" spc="350" dirty="0">
                <a:solidFill>
                  <a:srgbClr val="0D0D0D"/>
                </a:solidFill>
                <a:latin typeface="Oswald Bold"/>
              </a:rPr>
            </a:br>
            <a:r>
              <a:rPr lang="en-US" sz="8000" b="1" spc="350" dirty="0" smtClean="0">
                <a:solidFill>
                  <a:srgbClr val="0D0D0D"/>
                </a:solidFill>
                <a:latin typeface="Oswald Bold"/>
              </a:rPr>
              <a:t>2024 YÜKSEKÖĞRETIM KURUMLARI </a:t>
            </a:r>
            <a:r>
              <a:rPr lang="tr-TR" sz="8000" b="1" spc="350" dirty="0" smtClean="0">
                <a:solidFill>
                  <a:srgbClr val="0D0D0D"/>
                </a:solidFill>
                <a:latin typeface="Oswald Bold"/>
              </a:rPr>
              <a:t/>
            </a:r>
            <a:br>
              <a:rPr lang="tr-TR" sz="8000" b="1" spc="350" dirty="0" smtClean="0">
                <a:solidFill>
                  <a:srgbClr val="0D0D0D"/>
                </a:solidFill>
                <a:latin typeface="Oswald Bold"/>
              </a:rPr>
            </a:br>
            <a:r>
              <a:rPr lang="en-US" sz="8000" b="1" spc="350" dirty="0" smtClean="0">
                <a:solidFill>
                  <a:srgbClr val="0D0D0D"/>
                </a:solidFill>
                <a:latin typeface="Oswald Bold"/>
              </a:rPr>
              <a:t>SINAVI BILGILENDIRME SUNUMU</a:t>
            </a:r>
            <a:br>
              <a:rPr lang="en-US" sz="8000" b="1" spc="350" dirty="0" smtClean="0">
                <a:solidFill>
                  <a:srgbClr val="0D0D0D"/>
                </a:solidFill>
                <a:latin typeface="Oswald Bold"/>
              </a:rPr>
            </a:br>
            <a:endParaRPr lang="tr-TR" dirty="0"/>
          </a:p>
        </p:txBody>
      </p:sp>
      <p:sp>
        <p:nvSpPr>
          <p:cNvPr id="4" name="AutoShape 2" descr="YKS ne zaman yapılacak, saat kaçta başlayacak ve bitecek? Üniversite sınavı  2022 TYT, AYT, YDT oturum bilgileri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YKS ne zaman yapılacak, saat kaçta başlayacak ve bitecek? Üniversite sınavı  2022 TYT, AYT, YDT oturum bilgileri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774528"/>
              </p:ext>
            </p:extLst>
          </p:nvPr>
        </p:nvGraphicFramePr>
        <p:xfrm>
          <a:off x="15104690" y="7159724"/>
          <a:ext cx="3183310" cy="3118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7143750" imgH="7143636" progId="Acrobat.Document.DC">
                  <p:embed/>
                </p:oleObj>
              </mc:Choice>
              <mc:Fallback>
                <p:oleObj name="Acrobat Document" r:id="rId3" imgW="7143750" imgH="714363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04690" y="7159724"/>
                        <a:ext cx="3183310" cy="3118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7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735288" y="2906260"/>
            <a:ext cx="7035248" cy="6842261"/>
          </a:xfrm>
          <a:custGeom>
            <a:avLst/>
            <a:gdLst/>
            <a:ahLst/>
            <a:cxnLst/>
            <a:rect l="l" t="t" r="r" b="b"/>
            <a:pathLst>
              <a:path w="7035248" h="6842261">
                <a:moveTo>
                  <a:pt x="0" y="0"/>
                </a:moveTo>
                <a:lnTo>
                  <a:pt x="7035248" y="0"/>
                </a:lnTo>
                <a:lnTo>
                  <a:pt x="7035248" y="6842261"/>
                </a:lnTo>
                <a:lnTo>
                  <a:pt x="0" y="6842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83935" y="4121499"/>
            <a:ext cx="4750130" cy="4114800"/>
          </a:xfrm>
          <a:custGeom>
            <a:avLst/>
            <a:gdLst/>
            <a:ahLst/>
            <a:cxnLst/>
            <a:rect l="l" t="t" r="r" b="b"/>
            <a:pathLst>
              <a:path w="4750130" h="4114800">
                <a:moveTo>
                  <a:pt x="0" y="0"/>
                </a:moveTo>
                <a:lnTo>
                  <a:pt x="4750130" y="0"/>
                </a:lnTo>
                <a:lnTo>
                  <a:pt x="4750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lgDash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2263554" y="585363"/>
            <a:ext cx="13760892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57"/>
              </a:lnSpc>
            </a:pPr>
            <a:r>
              <a:rPr lang="en-US" sz="6600" spc="327" dirty="0">
                <a:latin typeface="Oswald Bold"/>
              </a:rPr>
              <a:t>HANGİ PUAN TÜRÜ İÇİN</a:t>
            </a:r>
          </a:p>
          <a:p>
            <a:pPr>
              <a:lnSpc>
                <a:spcPts val="7857"/>
              </a:lnSpc>
            </a:pPr>
            <a:r>
              <a:rPr lang="en-US" sz="6600" spc="327" dirty="0">
                <a:latin typeface="Oswald Bold"/>
              </a:rPr>
              <a:t>HANGİ TESTLER ÇÖZÜLMELİ?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21402" y="4094890"/>
            <a:ext cx="253151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600" dirty="0">
                <a:solidFill>
                  <a:srgbClr val="000000"/>
                </a:solidFill>
                <a:latin typeface="Abril Fatface"/>
              </a:rPr>
              <a:t>TYT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79704" y="5698536"/>
            <a:ext cx="2980218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600" dirty="0">
                <a:solidFill>
                  <a:srgbClr val="000000"/>
                </a:solidFill>
                <a:latin typeface="Abril Fatface"/>
              </a:rPr>
              <a:t>AYT MATEMATİK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87238" y="6580799"/>
            <a:ext cx="2980218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600" dirty="0">
                <a:solidFill>
                  <a:srgbClr val="000000"/>
                </a:solidFill>
                <a:latin typeface="Abril Fatface"/>
              </a:rPr>
              <a:t>AYT EDEBİYAT SOSYAL BİLGİLER-1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193245" y="5395886"/>
            <a:ext cx="253151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600">
                <a:solidFill>
                  <a:srgbClr val="000000"/>
                </a:solidFill>
                <a:latin typeface="Abril Fatface"/>
              </a:rPr>
              <a:t>EŞİT AĞIRLIK</a:t>
            </a:r>
          </a:p>
        </p:txBody>
      </p:sp>
      <p:sp>
        <p:nvSpPr>
          <p:cNvPr id="11" name="Sağ Ok 10"/>
          <p:cNvSpPr/>
          <p:nvPr/>
        </p:nvSpPr>
        <p:spPr>
          <a:xfrm>
            <a:off x="10080104" y="5692961"/>
            <a:ext cx="2604009" cy="1268857"/>
          </a:xfrm>
          <a:prstGeom prst="rightArrow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2108752" y="2611559"/>
            <a:ext cx="7035248" cy="6842261"/>
          </a:xfrm>
          <a:custGeom>
            <a:avLst/>
            <a:gdLst/>
            <a:ahLst/>
            <a:cxnLst/>
            <a:rect l="l" t="t" r="r" b="b"/>
            <a:pathLst>
              <a:path w="7035248" h="6842261">
                <a:moveTo>
                  <a:pt x="0" y="0"/>
                </a:moveTo>
                <a:lnTo>
                  <a:pt x="7035248" y="0"/>
                </a:lnTo>
                <a:lnTo>
                  <a:pt x="7035248" y="6842261"/>
                </a:lnTo>
                <a:lnTo>
                  <a:pt x="0" y="6842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63554" y="585363"/>
            <a:ext cx="13760892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57"/>
              </a:lnSpc>
            </a:pPr>
            <a:r>
              <a:rPr lang="en-US" sz="6600" spc="327" dirty="0">
                <a:latin typeface="Oswald Bold"/>
              </a:rPr>
              <a:t>HANGİ PUAN TÜRÜ İÇİN</a:t>
            </a:r>
          </a:p>
          <a:p>
            <a:pPr>
              <a:lnSpc>
                <a:spcPts val="7857"/>
              </a:lnSpc>
            </a:pPr>
            <a:r>
              <a:rPr lang="en-US" sz="6600" spc="327" dirty="0">
                <a:latin typeface="Oswald Bold"/>
              </a:rPr>
              <a:t>HANGİ TESTLER ÇÖZÜLMELİ?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97970" y="3825045"/>
            <a:ext cx="253151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600" dirty="0">
                <a:solidFill>
                  <a:srgbClr val="000000"/>
                </a:solidFill>
                <a:latin typeface="Abril Fatface"/>
              </a:rPr>
              <a:t>TYT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59624" y="5421222"/>
            <a:ext cx="2980218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600" dirty="0">
                <a:solidFill>
                  <a:srgbClr val="000000"/>
                </a:solidFill>
                <a:latin typeface="Abril Fatface"/>
              </a:rPr>
              <a:t>AYT MATEMATİK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27636" y="6814239"/>
            <a:ext cx="2980218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600" dirty="0">
                <a:solidFill>
                  <a:srgbClr val="000000"/>
                </a:solidFill>
                <a:latin typeface="Abril Fatface"/>
              </a:rPr>
              <a:t>AYT</a:t>
            </a:r>
          </a:p>
          <a:p>
            <a:pPr algn="ctr">
              <a:lnSpc>
                <a:spcPts val="5039"/>
              </a:lnSpc>
            </a:pPr>
            <a:r>
              <a:rPr lang="en-US" sz="3600" dirty="0">
                <a:solidFill>
                  <a:srgbClr val="000000"/>
                </a:solidFill>
                <a:latin typeface="Abril Fatface"/>
              </a:rPr>
              <a:t>FEN BİLİMLERİ</a:t>
            </a:r>
          </a:p>
        </p:txBody>
      </p:sp>
      <p:sp>
        <p:nvSpPr>
          <p:cNvPr id="9" name="Freeform 9"/>
          <p:cNvSpPr/>
          <p:nvPr/>
        </p:nvSpPr>
        <p:spPr>
          <a:xfrm>
            <a:off x="13083935" y="4121499"/>
            <a:ext cx="4750130" cy="4114800"/>
          </a:xfrm>
          <a:custGeom>
            <a:avLst/>
            <a:gdLst/>
            <a:ahLst/>
            <a:cxnLst/>
            <a:rect l="l" t="t" r="r" b="b"/>
            <a:pathLst>
              <a:path w="4750130" h="4114800">
                <a:moveTo>
                  <a:pt x="0" y="0"/>
                </a:moveTo>
                <a:lnTo>
                  <a:pt x="4750130" y="0"/>
                </a:lnTo>
                <a:lnTo>
                  <a:pt x="4750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lgDash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14193245" y="5741824"/>
            <a:ext cx="253151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600">
                <a:solidFill>
                  <a:srgbClr val="000000"/>
                </a:solidFill>
                <a:latin typeface="Abril Fatface"/>
              </a:rPr>
              <a:t>SAYISAL</a:t>
            </a:r>
          </a:p>
        </p:txBody>
      </p:sp>
      <p:sp>
        <p:nvSpPr>
          <p:cNvPr id="11" name="Sağ Ok 10"/>
          <p:cNvSpPr/>
          <p:nvPr/>
        </p:nvSpPr>
        <p:spPr>
          <a:xfrm>
            <a:off x="9720064" y="5544470"/>
            <a:ext cx="2964049" cy="126885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943200" y="2961894"/>
            <a:ext cx="7035248" cy="6842261"/>
          </a:xfrm>
          <a:custGeom>
            <a:avLst/>
            <a:gdLst/>
            <a:ahLst/>
            <a:cxnLst/>
            <a:rect l="l" t="t" r="r" b="b"/>
            <a:pathLst>
              <a:path w="7035248" h="6842261">
                <a:moveTo>
                  <a:pt x="0" y="0"/>
                </a:moveTo>
                <a:lnTo>
                  <a:pt x="7035248" y="0"/>
                </a:lnTo>
                <a:lnTo>
                  <a:pt x="7035248" y="6842261"/>
                </a:lnTo>
                <a:lnTo>
                  <a:pt x="0" y="6842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63554" y="585363"/>
            <a:ext cx="13760892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57"/>
              </a:lnSpc>
            </a:pPr>
            <a:r>
              <a:rPr lang="en-US" sz="6600" spc="327" dirty="0">
                <a:latin typeface="Oswald Bold"/>
              </a:rPr>
              <a:t>HANGİ PUAN TÜRÜ İÇİN</a:t>
            </a:r>
          </a:p>
          <a:p>
            <a:pPr>
              <a:lnSpc>
                <a:spcPts val="7857"/>
              </a:lnSpc>
            </a:pPr>
            <a:r>
              <a:rPr lang="en-US" sz="6600" spc="327" dirty="0">
                <a:latin typeface="Oswald Bold"/>
              </a:rPr>
              <a:t>HANGİ TESTLER ÇÖZÜLMELİ?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807296" y="4094890"/>
            <a:ext cx="253151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600" dirty="0">
                <a:solidFill>
                  <a:srgbClr val="000000"/>
                </a:solidFill>
                <a:latin typeface="Abril Fatface"/>
              </a:rPr>
              <a:t>TYT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60824" y="5044986"/>
            <a:ext cx="2980218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600" dirty="0">
                <a:solidFill>
                  <a:srgbClr val="000000"/>
                </a:solidFill>
                <a:latin typeface="Abril Fatface"/>
              </a:rPr>
              <a:t>AYT EDEBİYAT SOSYAL BİLGİLER-1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82942" y="7060080"/>
            <a:ext cx="2980218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600" dirty="0">
                <a:solidFill>
                  <a:srgbClr val="000000"/>
                </a:solidFill>
                <a:latin typeface="Abril Fatface"/>
              </a:rPr>
              <a:t>AYT</a:t>
            </a:r>
          </a:p>
          <a:p>
            <a:pPr algn="ctr">
              <a:lnSpc>
                <a:spcPts val="5039"/>
              </a:lnSpc>
            </a:pPr>
            <a:r>
              <a:rPr lang="en-US" sz="3600" dirty="0">
                <a:solidFill>
                  <a:srgbClr val="000000"/>
                </a:solidFill>
                <a:latin typeface="Abril Fatface"/>
              </a:rPr>
              <a:t>SOSYAL BİLGİLER-2</a:t>
            </a:r>
          </a:p>
        </p:txBody>
      </p:sp>
      <p:sp>
        <p:nvSpPr>
          <p:cNvPr id="8" name="Freeform 8"/>
          <p:cNvSpPr/>
          <p:nvPr/>
        </p:nvSpPr>
        <p:spPr>
          <a:xfrm>
            <a:off x="13083935" y="4121499"/>
            <a:ext cx="4750130" cy="4114800"/>
          </a:xfrm>
          <a:custGeom>
            <a:avLst/>
            <a:gdLst/>
            <a:ahLst/>
            <a:cxnLst/>
            <a:rect l="l" t="t" r="r" b="b"/>
            <a:pathLst>
              <a:path w="4750130" h="4114800">
                <a:moveTo>
                  <a:pt x="0" y="0"/>
                </a:moveTo>
                <a:lnTo>
                  <a:pt x="4750130" y="0"/>
                </a:lnTo>
                <a:lnTo>
                  <a:pt x="4750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lgDash"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14193245" y="5741824"/>
            <a:ext cx="253151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600">
                <a:solidFill>
                  <a:srgbClr val="000000"/>
                </a:solidFill>
                <a:latin typeface="Abril Fatface"/>
              </a:rPr>
              <a:t>SÖZEL</a:t>
            </a:r>
          </a:p>
        </p:txBody>
      </p:sp>
      <p:sp>
        <p:nvSpPr>
          <p:cNvPr id="11" name="Sağ Ok 10"/>
          <p:cNvSpPr/>
          <p:nvPr/>
        </p:nvSpPr>
        <p:spPr>
          <a:xfrm>
            <a:off x="9432032" y="5692961"/>
            <a:ext cx="3252081" cy="1268857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73343" y="4404132"/>
            <a:ext cx="8657398" cy="3549533"/>
          </a:xfrm>
          <a:custGeom>
            <a:avLst/>
            <a:gdLst/>
            <a:ahLst/>
            <a:cxnLst/>
            <a:rect l="l" t="t" r="r" b="b"/>
            <a:pathLst>
              <a:path w="8657398" h="3549533">
                <a:moveTo>
                  <a:pt x="0" y="0"/>
                </a:moveTo>
                <a:lnTo>
                  <a:pt x="8657399" y="0"/>
                </a:lnTo>
                <a:lnTo>
                  <a:pt x="8657399" y="3549533"/>
                </a:lnTo>
                <a:lnTo>
                  <a:pt x="0" y="35495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263554" y="585363"/>
            <a:ext cx="13760892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57"/>
              </a:lnSpc>
            </a:pPr>
            <a:r>
              <a:rPr lang="en-US" sz="6600" spc="327" dirty="0">
                <a:latin typeface="Oswald Bold"/>
              </a:rPr>
              <a:t>HANGİ PUAN TÜRÜ İÇİN</a:t>
            </a:r>
          </a:p>
          <a:p>
            <a:pPr>
              <a:lnSpc>
                <a:spcPts val="7857"/>
              </a:lnSpc>
            </a:pPr>
            <a:r>
              <a:rPr lang="en-US" sz="6600" spc="327" dirty="0">
                <a:latin typeface="Oswald Bold"/>
              </a:rPr>
              <a:t>HANGİ TESTLER ÇÖZÜLMELİ?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59224" y="5724732"/>
            <a:ext cx="253151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600" dirty="0">
                <a:solidFill>
                  <a:srgbClr val="000000"/>
                </a:solidFill>
                <a:latin typeface="Abril Fatface"/>
              </a:rPr>
              <a:t>TYT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75648" y="5404131"/>
            <a:ext cx="2980218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600" dirty="0">
                <a:solidFill>
                  <a:srgbClr val="000000"/>
                </a:solidFill>
                <a:latin typeface="Abril Fatface"/>
              </a:rPr>
              <a:t>AYT YABANCI DİL</a:t>
            </a:r>
          </a:p>
        </p:txBody>
      </p:sp>
      <p:sp>
        <p:nvSpPr>
          <p:cNvPr id="7" name="Freeform 7"/>
          <p:cNvSpPr/>
          <p:nvPr/>
        </p:nvSpPr>
        <p:spPr>
          <a:xfrm>
            <a:off x="13083935" y="4121499"/>
            <a:ext cx="4750130" cy="4114800"/>
          </a:xfrm>
          <a:custGeom>
            <a:avLst/>
            <a:gdLst/>
            <a:ahLst/>
            <a:cxnLst/>
            <a:rect l="l" t="t" r="r" b="b"/>
            <a:pathLst>
              <a:path w="4750130" h="4114800">
                <a:moveTo>
                  <a:pt x="0" y="0"/>
                </a:moveTo>
                <a:lnTo>
                  <a:pt x="4750130" y="0"/>
                </a:lnTo>
                <a:lnTo>
                  <a:pt x="4750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lgDash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14193245" y="5741822"/>
            <a:ext cx="2531510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600">
                <a:solidFill>
                  <a:srgbClr val="000000"/>
                </a:solidFill>
                <a:latin typeface="Abril Fatface"/>
              </a:rPr>
              <a:t>YABANCI DİL</a:t>
            </a:r>
          </a:p>
        </p:txBody>
      </p:sp>
      <p:sp>
        <p:nvSpPr>
          <p:cNvPr id="10" name="Sağ Ok 9"/>
          <p:cNvSpPr/>
          <p:nvPr/>
        </p:nvSpPr>
        <p:spPr>
          <a:xfrm>
            <a:off x="10080104" y="5692961"/>
            <a:ext cx="2604009" cy="126885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863080" y="1615108"/>
            <a:ext cx="3543152" cy="230832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DejaVu Serif Bold"/>
              </a:rPr>
              <a:t>TYT OTURUMU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DejaVu Serif Bold"/>
              </a:rPr>
              <a:t>120 SORU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DejaVu Serif Bold"/>
              </a:rPr>
              <a:t>165 DAKİKA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863080" y="6223620"/>
            <a:ext cx="3593544" cy="2308324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DejaVu Serif Bold"/>
              </a:rPr>
              <a:t>YDT OTURUMU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DejaVu Serif Bold"/>
              </a:rPr>
              <a:t>80 SORU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DejaVu Serif Bold"/>
              </a:rPr>
              <a:t>120 DAKİKA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13032432" y="3343300"/>
            <a:ext cx="3657842" cy="1731243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DejaVu Serif Bold"/>
              </a:rPr>
              <a:t>AYT OTURUMU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DejaVu Serif Bold"/>
              </a:rPr>
              <a:t>160 SORU</a:t>
            </a:r>
          </a:p>
          <a:p>
            <a:pPr algn="ctr">
              <a:lnSpc>
                <a:spcPts val="4480"/>
              </a:lnSpc>
            </a:pPr>
            <a:r>
              <a:rPr lang="en-US" sz="3200" dirty="0">
                <a:solidFill>
                  <a:srgbClr val="000000"/>
                </a:solidFill>
                <a:latin typeface="DejaVu Serif Bold"/>
              </a:rPr>
              <a:t>180 DAKİKA 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12460135" y="5431532"/>
            <a:ext cx="5121242" cy="415498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700" dirty="0">
                <a:solidFill>
                  <a:srgbClr val="000000"/>
                </a:solidFill>
                <a:latin typeface="Comic Sans Bold"/>
              </a:rPr>
              <a:t>Not: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AYT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oturumunda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adayın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her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puan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türü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için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çözmesi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gereken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toplam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soru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sayısı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80'dir.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Yani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öğrencilerin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80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soru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için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kullanmak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isterlerse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180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dakikaları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bulunmaktadır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Tek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kitapçık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olduğu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için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toplam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soru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sayısı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160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olarak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Comic Sans"/>
              </a:rPr>
              <a:t>belirtilmiştir</a:t>
            </a:r>
            <a:r>
              <a:rPr lang="en-US" sz="2700" dirty="0">
                <a:solidFill>
                  <a:srgbClr val="000000"/>
                </a:solidFill>
                <a:latin typeface="Comic Sans"/>
              </a:rPr>
              <a:t>.</a:t>
            </a:r>
          </a:p>
        </p:txBody>
      </p:sp>
      <p:pic>
        <p:nvPicPr>
          <p:cNvPr id="1026" name="Picture 2" descr="4 Alaşım Paslanmaz Çalar Saat Ikiz Çan Çalar Saat Metal Küçük Çalar Saat  Alarm Saati Yatak Odası Ve Ev Dekorasyonu Için Çalar Saatler Yuvarlak Masa Çalar  Saat Çift ​​çan Mini : Amazon.com.tr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1759124"/>
            <a:ext cx="5285028" cy="75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Eğri Bağlayıcı 12"/>
          <p:cNvCxnSpPr/>
          <p:nvPr/>
        </p:nvCxnSpPr>
        <p:spPr>
          <a:xfrm>
            <a:off x="10944200" y="2551212"/>
            <a:ext cx="1872208" cy="122413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ğri Bağlayıcı 20"/>
          <p:cNvCxnSpPr/>
          <p:nvPr/>
        </p:nvCxnSpPr>
        <p:spPr>
          <a:xfrm rot="10800000" flipV="1">
            <a:off x="4751512" y="2047156"/>
            <a:ext cx="2664296" cy="11161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Eğri Bağlayıcı 23"/>
          <p:cNvCxnSpPr/>
          <p:nvPr/>
        </p:nvCxnSpPr>
        <p:spPr>
          <a:xfrm rot="10800000" flipV="1">
            <a:off x="4607496" y="6223620"/>
            <a:ext cx="1476164" cy="7920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52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3040" y="967036"/>
            <a:ext cx="16459200" cy="8640960"/>
          </a:xfrm>
        </p:spPr>
        <p:txBody>
          <a:bodyPr/>
          <a:lstStyle/>
          <a:p>
            <a:pPr marL="0" indent="0" algn="just">
              <a:buNone/>
            </a:pPr>
            <a:r>
              <a:rPr lang="tr-TR" sz="3200" dirty="0" smtClean="0">
                <a:latin typeface="Zilla Slab Bold" charset="-94"/>
                <a:ea typeface="Zilla Slab Bold" charset="-94"/>
              </a:rPr>
              <a:t>ORTAÖĞRETIM BAŞARI PUANININ (OBP) HESAPLANMASI</a:t>
            </a:r>
          </a:p>
          <a:p>
            <a:pPr>
              <a:lnSpc>
                <a:spcPts val="4479"/>
              </a:lnSpc>
            </a:pPr>
            <a:endParaRPr lang="tr-TR" sz="3200" dirty="0" smtClean="0">
              <a:solidFill>
                <a:srgbClr val="000000"/>
              </a:solidFill>
              <a:latin typeface="Zilla Slab Medium"/>
            </a:endParaRPr>
          </a:p>
          <a:p>
            <a:pPr>
              <a:lnSpc>
                <a:spcPts val="4479"/>
              </a:lnSpc>
            </a:pP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Ortaöğretim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Başarı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Puanının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hesaplanması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öğrencinin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lise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diploma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puanına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göre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yapılmaktadır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.</a:t>
            </a:r>
          </a:p>
          <a:p>
            <a:pPr>
              <a:lnSpc>
                <a:spcPts val="4479"/>
              </a:lnSpc>
            </a:pPr>
            <a:endParaRPr lang="en-US" sz="3200" dirty="0" smtClean="0">
              <a:solidFill>
                <a:srgbClr val="000000"/>
              </a:solidFill>
              <a:latin typeface="Zilla Slab Medium"/>
            </a:endParaRPr>
          </a:p>
          <a:p>
            <a:pPr>
              <a:lnSpc>
                <a:spcPts val="4479"/>
              </a:lnSpc>
            </a:pP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OBP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hesaplamasının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kısa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yolu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öğrencinin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diploma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notu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ile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0,6'nın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çarpılmasıdır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.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Elde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edilen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sonuç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eklenecek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puanı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verir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.</a:t>
            </a:r>
          </a:p>
          <a:p>
            <a:pPr>
              <a:lnSpc>
                <a:spcPts val="4479"/>
              </a:lnSpc>
            </a:pPr>
            <a:endParaRPr lang="tr-TR" sz="3200" dirty="0" smtClean="0">
              <a:solidFill>
                <a:srgbClr val="000000"/>
              </a:solidFill>
              <a:latin typeface="Zilla Slab Medium"/>
            </a:endParaRPr>
          </a:p>
          <a:p>
            <a:pPr>
              <a:lnSpc>
                <a:spcPts val="4479"/>
              </a:lnSpc>
            </a:pP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Örneğin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; diploma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notu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90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olan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öğrenciye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bu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durumda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90 x 0,6 = 54 OBP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eklenecek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Zilla Slab Medium"/>
              </a:rPr>
              <a:t>demektir</a:t>
            </a:r>
            <a:r>
              <a:rPr lang="en-US" sz="3200" dirty="0" smtClean="0">
                <a:solidFill>
                  <a:srgbClr val="000000"/>
                </a:solidFill>
                <a:latin typeface="Zilla Slab Medium"/>
              </a:rPr>
              <a:t>.</a:t>
            </a:r>
          </a:p>
          <a:p>
            <a:pPr marL="0" indent="0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3050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3040" y="967036"/>
            <a:ext cx="16459200" cy="8640960"/>
          </a:xfrm>
        </p:spPr>
        <p:txBody>
          <a:bodyPr/>
          <a:lstStyle/>
          <a:p>
            <a:pPr lvl="0" defTabSz="914378">
              <a:lnSpc>
                <a:spcPts val="6137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4500" dirty="0">
                <a:solidFill>
                  <a:srgbClr val="0D0D0D"/>
                </a:solidFill>
                <a:latin typeface="DejaVu Serif Bold"/>
              </a:rPr>
              <a:t>TYT, AYT VE YDT’DE ARTIK BARAJ PUAN UYGULAMASI YOKTUR.</a:t>
            </a:r>
          </a:p>
          <a:p>
            <a:pPr lvl="0" defTabSz="914378">
              <a:lnSpc>
                <a:spcPts val="6137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US" sz="4500" dirty="0">
              <a:solidFill>
                <a:srgbClr val="0D0D0D"/>
              </a:solidFill>
              <a:latin typeface="DejaVu Serif Bold"/>
            </a:endParaRPr>
          </a:p>
          <a:p>
            <a:pPr lvl="0" defTabSz="914378">
              <a:lnSpc>
                <a:spcPts val="6137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4500" dirty="0">
                <a:solidFill>
                  <a:srgbClr val="0D0D0D"/>
                </a:solidFill>
                <a:latin typeface="DejaVu Serif Bold"/>
              </a:rPr>
              <a:t>PUANI HESAPLANAN TÜM ADAYLAR TERCİH YAPABİLİR.</a:t>
            </a:r>
          </a:p>
          <a:p>
            <a:pPr marL="0" indent="0">
              <a:buNone/>
            </a:pPr>
            <a:endParaRPr lang="tr-TR" sz="3200" dirty="0"/>
          </a:p>
        </p:txBody>
      </p:sp>
      <p:pic>
        <p:nvPicPr>
          <p:cNvPr id="4" name="Picture 7" descr="Las 15 certificaciones profesionales mejor pagadas de 2016 - La Oficina de  Proyectos de Informá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5719564"/>
            <a:ext cx="7272808" cy="377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7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7056" y="462980"/>
            <a:ext cx="16459200" cy="92890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0000"/>
                </a:solidFill>
                <a:latin typeface="DejaVu Serif Bold"/>
              </a:rPr>
              <a:t>BAZI BÖLÜMLER İÇİN SIRALAMA BARAJI BULUNMAKTADIR.</a:t>
            </a:r>
            <a:endParaRPr lang="tr-TR" sz="3200" dirty="0" smtClean="0">
              <a:solidFill>
                <a:srgbClr val="000000"/>
              </a:solidFill>
              <a:latin typeface="DejaVu Serif Bold"/>
            </a:endParaRPr>
          </a:p>
          <a:p>
            <a:pPr marL="0" indent="0">
              <a:buNone/>
            </a:pPr>
            <a:endParaRPr lang="tr-TR" sz="3200" dirty="0">
              <a:solidFill>
                <a:srgbClr val="000000"/>
              </a:solidFill>
              <a:latin typeface="DejaVu Serif Bold"/>
            </a:endParaRPr>
          </a:p>
          <a:p>
            <a:pPr marL="0" indent="0">
              <a:buNone/>
            </a:pPr>
            <a:endParaRPr lang="tr-TR" sz="3200" dirty="0" smtClean="0">
              <a:solidFill>
                <a:srgbClr val="000000"/>
              </a:solidFill>
              <a:latin typeface="DejaVu Serif Bold"/>
            </a:endParaRPr>
          </a:p>
          <a:p>
            <a:pPr marL="0" indent="0">
              <a:buNone/>
            </a:pPr>
            <a:endParaRPr lang="tr-TR" sz="3200" dirty="0">
              <a:solidFill>
                <a:srgbClr val="000000"/>
              </a:solidFill>
              <a:latin typeface="DejaVu Serif Bold"/>
            </a:endParaRPr>
          </a:p>
          <a:p>
            <a:pPr marL="0" indent="0">
              <a:buNone/>
            </a:pPr>
            <a:endParaRPr lang="tr-TR" sz="3200" dirty="0" smtClean="0">
              <a:solidFill>
                <a:srgbClr val="000000"/>
              </a:solidFill>
              <a:latin typeface="DejaVu Serif Bold"/>
            </a:endParaRPr>
          </a:p>
          <a:p>
            <a:pPr marL="0" indent="0">
              <a:buNone/>
            </a:pPr>
            <a:endParaRPr lang="tr-TR" sz="3200" dirty="0">
              <a:solidFill>
                <a:srgbClr val="000000"/>
              </a:solidFill>
              <a:latin typeface="DejaVu Serif Bold"/>
            </a:endParaRPr>
          </a:p>
          <a:p>
            <a:pPr marL="0" indent="0">
              <a:buNone/>
            </a:pPr>
            <a:endParaRPr lang="tr-TR" sz="3200" dirty="0" smtClean="0">
              <a:solidFill>
                <a:srgbClr val="000000"/>
              </a:solidFill>
              <a:latin typeface="DejaVu Serif Bold"/>
            </a:endParaRPr>
          </a:p>
          <a:p>
            <a:pPr marL="0" indent="0">
              <a:buNone/>
            </a:pPr>
            <a:endParaRPr lang="tr-TR" sz="3200" dirty="0">
              <a:solidFill>
                <a:srgbClr val="000000"/>
              </a:solidFill>
              <a:latin typeface="DejaVu Serif Bold"/>
            </a:endParaRPr>
          </a:p>
          <a:p>
            <a:pPr marL="0" indent="0">
              <a:buNone/>
            </a:pPr>
            <a:endParaRPr lang="tr-TR" sz="3200" dirty="0" smtClean="0">
              <a:solidFill>
                <a:srgbClr val="000000"/>
              </a:solidFill>
              <a:latin typeface="DejaVu Serif Bold"/>
            </a:endParaRPr>
          </a:p>
          <a:p>
            <a:pPr marL="0" indent="0" algn="ctr">
              <a:lnSpc>
                <a:spcPts val="3000"/>
              </a:lnSpc>
              <a:buNone/>
            </a:pPr>
            <a:endParaRPr lang="tr-TR" sz="3200" dirty="0" smtClean="0">
              <a:solidFill>
                <a:srgbClr val="000000"/>
              </a:solidFill>
              <a:latin typeface="Abril Fatface"/>
            </a:endParaRPr>
          </a:p>
          <a:p>
            <a:pPr marL="0" indent="0" algn="ctr">
              <a:lnSpc>
                <a:spcPts val="3000"/>
              </a:lnSpc>
              <a:buNone/>
            </a:pPr>
            <a:endParaRPr lang="tr-TR" sz="3200" dirty="0">
              <a:solidFill>
                <a:srgbClr val="000000"/>
              </a:solidFill>
              <a:latin typeface="Abril Fatface"/>
            </a:endParaRPr>
          </a:p>
          <a:p>
            <a:pPr marL="0" indent="0" algn="ctr">
              <a:lnSpc>
                <a:spcPts val="3000"/>
              </a:lnSpc>
              <a:buNone/>
            </a:pPr>
            <a:r>
              <a:rPr lang="en-US" sz="3200" dirty="0" smtClean="0">
                <a:solidFill>
                  <a:srgbClr val="000000"/>
                </a:solidFill>
                <a:latin typeface="Abril Fatface"/>
              </a:rPr>
              <a:t>PDR </a:t>
            </a:r>
            <a:r>
              <a:rPr lang="en-US" sz="3200" dirty="0" err="1" smtClean="0">
                <a:solidFill>
                  <a:srgbClr val="000000"/>
                </a:solidFill>
                <a:latin typeface="Abril Fatface"/>
              </a:rPr>
              <a:t>Bölümü</a:t>
            </a:r>
            <a:r>
              <a:rPr lang="en-US" sz="3200" dirty="0" smtClean="0">
                <a:solidFill>
                  <a:srgbClr val="000000"/>
                </a:solidFill>
                <a:latin typeface="Abril Fatface"/>
              </a:rPr>
              <a:t> de 300 Bin </a:t>
            </a:r>
            <a:r>
              <a:rPr lang="en-US" sz="3200" dirty="0" err="1" smtClean="0">
                <a:solidFill>
                  <a:srgbClr val="000000"/>
                </a:solidFill>
                <a:latin typeface="Abril Fatface"/>
              </a:rPr>
              <a:t>barajına</a:t>
            </a:r>
            <a:r>
              <a:rPr lang="en-US" sz="3200" dirty="0" smtClean="0">
                <a:solidFill>
                  <a:srgbClr val="000000"/>
                </a:solidFill>
                <a:latin typeface="Abril Fatfa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bril Fatface"/>
              </a:rPr>
              <a:t>dahildir</a:t>
            </a:r>
            <a:r>
              <a:rPr lang="en-US" sz="3200" dirty="0" smtClean="0">
                <a:solidFill>
                  <a:srgbClr val="000000"/>
                </a:solidFill>
                <a:latin typeface="Abril Fatface"/>
              </a:rPr>
              <a:t>.</a:t>
            </a:r>
          </a:p>
          <a:p>
            <a:pPr marL="0" indent="0" algn="ctr">
              <a:lnSpc>
                <a:spcPts val="3000"/>
              </a:lnSpc>
              <a:buNone/>
            </a:pPr>
            <a:endParaRPr lang="tr-TR" sz="3200" dirty="0">
              <a:solidFill>
                <a:srgbClr val="000000"/>
              </a:solidFill>
              <a:latin typeface="Abril Fatface"/>
            </a:endParaRPr>
          </a:p>
          <a:p>
            <a:pPr marL="0" indent="0" algn="ctr">
              <a:lnSpc>
                <a:spcPts val="3000"/>
              </a:lnSpc>
              <a:buNone/>
            </a:pPr>
            <a:r>
              <a:rPr lang="en-US" sz="3200" dirty="0" err="1" smtClean="0">
                <a:solidFill>
                  <a:srgbClr val="000000"/>
                </a:solidFill>
                <a:latin typeface="Abril Fatface"/>
              </a:rPr>
              <a:t>Mühendislik</a:t>
            </a:r>
            <a:r>
              <a:rPr lang="en-US" sz="3200" dirty="0" smtClean="0">
                <a:solidFill>
                  <a:srgbClr val="000000"/>
                </a:solidFill>
                <a:latin typeface="Abril Fatfa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bril Fatface"/>
              </a:rPr>
              <a:t>Programlarında</a:t>
            </a:r>
            <a:r>
              <a:rPr lang="en-US" sz="3200" dirty="0" smtClean="0">
                <a:solidFill>
                  <a:srgbClr val="000000"/>
                </a:solidFill>
                <a:latin typeface="Abril Fatface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bril Fatface"/>
              </a:rPr>
              <a:t>Ziraat</a:t>
            </a:r>
            <a:r>
              <a:rPr lang="en-US" sz="3200" dirty="0" smtClean="0">
                <a:solidFill>
                  <a:srgbClr val="000000"/>
                </a:solidFill>
                <a:latin typeface="Abril Fatface"/>
              </a:rPr>
              <a:t> </a:t>
            </a:r>
            <a:endParaRPr lang="tr-TR" sz="3200" dirty="0" smtClean="0">
              <a:solidFill>
                <a:srgbClr val="000000"/>
              </a:solidFill>
              <a:latin typeface="Abril Fatface"/>
            </a:endParaRPr>
          </a:p>
          <a:p>
            <a:pPr marL="0" indent="0" algn="ctr">
              <a:lnSpc>
                <a:spcPts val="3000"/>
              </a:lnSpc>
              <a:buNone/>
            </a:pPr>
            <a:r>
              <a:rPr lang="en-US" sz="3200" dirty="0" err="1" smtClean="0">
                <a:solidFill>
                  <a:srgbClr val="000000"/>
                </a:solidFill>
                <a:latin typeface="Abril Fatface"/>
              </a:rPr>
              <a:t>Mühendisliği</a:t>
            </a:r>
            <a:r>
              <a:rPr lang="en-US" sz="3200" dirty="0" smtClean="0">
                <a:solidFill>
                  <a:srgbClr val="000000"/>
                </a:solidFill>
                <a:latin typeface="Abril Fatface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bril Fatface"/>
              </a:rPr>
              <a:t>Orman</a:t>
            </a:r>
            <a:r>
              <a:rPr lang="en-US" sz="3200" dirty="0" smtClean="0">
                <a:solidFill>
                  <a:srgbClr val="000000"/>
                </a:solidFill>
                <a:latin typeface="Abril Fatfa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bril Fatface"/>
              </a:rPr>
              <a:t>Mühendisliği</a:t>
            </a:r>
            <a:r>
              <a:rPr lang="en-US" sz="3200" dirty="0" smtClean="0">
                <a:solidFill>
                  <a:srgbClr val="000000"/>
                </a:solidFill>
                <a:latin typeface="Abril Fatfa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bril Fatface"/>
              </a:rPr>
              <a:t>ve</a:t>
            </a:r>
            <a:endParaRPr lang="tr-TR" sz="3200" dirty="0" smtClean="0">
              <a:solidFill>
                <a:srgbClr val="000000"/>
              </a:solidFill>
              <a:latin typeface="Abril Fatface"/>
            </a:endParaRPr>
          </a:p>
          <a:p>
            <a:pPr marL="0" indent="0" algn="ctr">
              <a:lnSpc>
                <a:spcPts val="3000"/>
              </a:lnSpc>
              <a:buNone/>
            </a:pPr>
            <a:r>
              <a:rPr lang="en-US" sz="3200" dirty="0" smtClean="0">
                <a:solidFill>
                  <a:srgbClr val="000000"/>
                </a:solidFill>
                <a:latin typeface="Abril Fatface"/>
              </a:rPr>
              <a:t> Su </a:t>
            </a:r>
            <a:r>
              <a:rPr lang="en-US" sz="3200" dirty="0" err="1" smtClean="0">
                <a:solidFill>
                  <a:srgbClr val="000000"/>
                </a:solidFill>
                <a:latin typeface="Abril Fatface"/>
              </a:rPr>
              <a:t>Ürünleri</a:t>
            </a:r>
            <a:r>
              <a:rPr lang="en-US" sz="3200" dirty="0" smtClean="0">
                <a:solidFill>
                  <a:srgbClr val="000000"/>
                </a:solidFill>
                <a:latin typeface="Abril Fatfa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bril Fatface"/>
              </a:rPr>
              <a:t>Mühendisliği</a:t>
            </a:r>
            <a:r>
              <a:rPr lang="en-US" sz="3200" dirty="0" smtClean="0">
                <a:solidFill>
                  <a:srgbClr val="000000"/>
                </a:solidFill>
                <a:latin typeface="Abril Fatfa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bril Fatface"/>
              </a:rPr>
              <a:t>sıralama</a:t>
            </a:r>
            <a:r>
              <a:rPr lang="en-US" sz="3200" dirty="0" smtClean="0">
                <a:solidFill>
                  <a:srgbClr val="000000"/>
                </a:solidFill>
                <a:latin typeface="Abril Fatfa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bril Fatface"/>
              </a:rPr>
              <a:t>barajı</a:t>
            </a:r>
            <a:r>
              <a:rPr lang="en-US" sz="3200" dirty="0" smtClean="0">
                <a:solidFill>
                  <a:srgbClr val="000000"/>
                </a:solidFill>
                <a:latin typeface="Abril Fatface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bril Fatface"/>
              </a:rPr>
              <a:t>dışındadır</a:t>
            </a:r>
            <a:endParaRPr lang="en-US" sz="3200" dirty="0" smtClean="0">
              <a:solidFill>
                <a:srgbClr val="000000"/>
              </a:solidFill>
              <a:latin typeface="Abril Fatface"/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000000"/>
              </a:solidFill>
              <a:latin typeface="DejaVu Serif Bold"/>
            </a:endParaRPr>
          </a:p>
          <a:p>
            <a:pPr marL="0" indent="0">
              <a:buNone/>
            </a:pPr>
            <a:endParaRPr lang="tr-TR" sz="3200" dirty="0"/>
          </a:p>
        </p:txBody>
      </p:sp>
      <p:sp>
        <p:nvSpPr>
          <p:cNvPr id="4" name="Freeform 2"/>
          <p:cNvSpPr/>
          <p:nvPr/>
        </p:nvSpPr>
        <p:spPr>
          <a:xfrm>
            <a:off x="5399584" y="1831132"/>
            <a:ext cx="6336704" cy="4536504"/>
          </a:xfrm>
          <a:custGeom>
            <a:avLst/>
            <a:gdLst/>
            <a:ahLst/>
            <a:cxnLst/>
            <a:rect l="l" t="t" r="r" b="b"/>
            <a:pathLst>
              <a:path w="4089796" h="4141566">
                <a:moveTo>
                  <a:pt x="0" y="0"/>
                </a:moveTo>
                <a:lnTo>
                  <a:pt x="4089796" y="0"/>
                </a:lnTo>
                <a:lnTo>
                  <a:pt x="4089796" y="4141565"/>
                </a:lnTo>
                <a:lnTo>
                  <a:pt x="0" y="41415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Beşgen 6"/>
          <p:cNvSpPr/>
          <p:nvPr/>
        </p:nvSpPr>
        <p:spPr>
          <a:xfrm>
            <a:off x="589919" y="1858921"/>
            <a:ext cx="3717358" cy="1440160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6"/>
          <p:cNvSpPr txBox="1"/>
          <p:nvPr/>
        </p:nvSpPr>
        <p:spPr>
          <a:xfrm>
            <a:off x="863080" y="1935659"/>
            <a:ext cx="296338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000000"/>
                </a:solidFill>
                <a:latin typeface="Abril Fatface"/>
              </a:rPr>
              <a:t>TIP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400" dirty="0">
                <a:solidFill>
                  <a:srgbClr val="000000"/>
                </a:solidFill>
                <a:latin typeface="Abril Fatface"/>
              </a:rPr>
              <a:t>50 bin</a:t>
            </a:r>
          </a:p>
        </p:txBody>
      </p:sp>
      <p:sp>
        <p:nvSpPr>
          <p:cNvPr id="9" name="Beşgen 8"/>
          <p:cNvSpPr/>
          <p:nvPr/>
        </p:nvSpPr>
        <p:spPr>
          <a:xfrm>
            <a:off x="613519" y="3783732"/>
            <a:ext cx="3717358" cy="144016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Beşgen 9"/>
          <p:cNvSpPr/>
          <p:nvPr/>
        </p:nvSpPr>
        <p:spPr>
          <a:xfrm>
            <a:off x="613519" y="5575548"/>
            <a:ext cx="3717358" cy="1440160"/>
          </a:xfrm>
          <a:prstGeom prst="homePlat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Beşgen 10"/>
          <p:cNvSpPr/>
          <p:nvPr/>
        </p:nvSpPr>
        <p:spPr>
          <a:xfrm>
            <a:off x="609239" y="7447756"/>
            <a:ext cx="3717358" cy="1440160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Beşgen 11"/>
          <p:cNvSpPr/>
          <p:nvPr/>
        </p:nvSpPr>
        <p:spPr>
          <a:xfrm>
            <a:off x="13968536" y="1543100"/>
            <a:ext cx="3717358" cy="1440160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Beşgen 12"/>
          <p:cNvSpPr/>
          <p:nvPr/>
        </p:nvSpPr>
        <p:spPr>
          <a:xfrm>
            <a:off x="14112552" y="3469448"/>
            <a:ext cx="3717358" cy="1440160"/>
          </a:xfrm>
          <a:prstGeom prst="homePlat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Beşgen 13"/>
          <p:cNvSpPr/>
          <p:nvPr/>
        </p:nvSpPr>
        <p:spPr>
          <a:xfrm>
            <a:off x="14112552" y="5359524"/>
            <a:ext cx="3717358" cy="1440160"/>
          </a:xfrm>
          <a:prstGeom prst="homePlat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Beşgen 14"/>
          <p:cNvSpPr/>
          <p:nvPr/>
        </p:nvSpPr>
        <p:spPr>
          <a:xfrm>
            <a:off x="14112552" y="7231732"/>
            <a:ext cx="3717358" cy="1440160"/>
          </a:xfrm>
          <a:prstGeom prst="homePlat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7"/>
          <p:cNvSpPr txBox="1"/>
          <p:nvPr/>
        </p:nvSpPr>
        <p:spPr>
          <a:xfrm>
            <a:off x="1087074" y="4023364"/>
            <a:ext cx="251539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>
                <a:solidFill>
                  <a:srgbClr val="000000"/>
                </a:solidFill>
                <a:latin typeface="Abril Fatface"/>
              </a:rPr>
              <a:t>DİŞ HEKİMLİĞİ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Abril Fatface"/>
              </a:rPr>
              <a:t>80 bin</a:t>
            </a:r>
          </a:p>
        </p:txBody>
      </p:sp>
      <p:sp>
        <p:nvSpPr>
          <p:cNvPr id="17" name="TextBox 8"/>
          <p:cNvSpPr txBox="1"/>
          <p:nvPr/>
        </p:nvSpPr>
        <p:spPr>
          <a:xfrm>
            <a:off x="1190901" y="5783071"/>
            <a:ext cx="2515394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1"/>
              </a:lnSpc>
            </a:pPr>
            <a:r>
              <a:rPr lang="en-US" sz="2900" dirty="0">
                <a:solidFill>
                  <a:srgbClr val="000000"/>
                </a:solidFill>
                <a:latin typeface="Abril Fatface"/>
              </a:rPr>
              <a:t>ECZACILIK</a:t>
            </a:r>
          </a:p>
          <a:p>
            <a:pPr algn="ctr">
              <a:lnSpc>
                <a:spcPts val="4061"/>
              </a:lnSpc>
              <a:spcBef>
                <a:spcPct val="0"/>
              </a:spcBef>
            </a:pPr>
            <a:r>
              <a:rPr lang="en-US" sz="2900" dirty="0">
                <a:solidFill>
                  <a:srgbClr val="000000"/>
                </a:solidFill>
                <a:latin typeface="Abril Fatface"/>
              </a:rPr>
              <a:t>100 BİN</a:t>
            </a:r>
          </a:p>
        </p:txBody>
      </p:sp>
      <p:sp>
        <p:nvSpPr>
          <p:cNvPr id="18" name="TextBox 9"/>
          <p:cNvSpPr txBox="1"/>
          <p:nvPr/>
        </p:nvSpPr>
        <p:spPr>
          <a:xfrm>
            <a:off x="949653" y="7663780"/>
            <a:ext cx="299788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900" dirty="0">
                <a:solidFill>
                  <a:srgbClr val="000000"/>
                </a:solidFill>
                <a:latin typeface="Abril Fatface"/>
              </a:rPr>
              <a:t>MÜHENDİSLİK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900" dirty="0">
                <a:solidFill>
                  <a:srgbClr val="000000"/>
                </a:solidFill>
                <a:latin typeface="Abril Fatface"/>
              </a:rPr>
              <a:t>300 BİN</a:t>
            </a:r>
          </a:p>
        </p:txBody>
      </p:sp>
      <p:sp>
        <p:nvSpPr>
          <p:cNvPr id="19" name="TextBox 10"/>
          <p:cNvSpPr txBox="1"/>
          <p:nvPr/>
        </p:nvSpPr>
        <p:spPr>
          <a:xfrm>
            <a:off x="14256568" y="1711747"/>
            <a:ext cx="2841562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Abril Fatface"/>
              </a:rPr>
              <a:t>HUKUK</a:t>
            </a:r>
          </a:p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Abril Fatface"/>
              </a:rPr>
              <a:t>125 BİN</a:t>
            </a:r>
          </a:p>
        </p:txBody>
      </p:sp>
      <p:sp>
        <p:nvSpPr>
          <p:cNvPr id="20" name="TextBox 11"/>
          <p:cNvSpPr txBox="1"/>
          <p:nvPr/>
        </p:nvSpPr>
        <p:spPr>
          <a:xfrm>
            <a:off x="14314734" y="3604140"/>
            <a:ext cx="2725230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5"/>
              </a:lnSpc>
            </a:pPr>
            <a:r>
              <a:rPr lang="en-US" sz="2900" dirty="0">
                <a:solidFill>
                  <a:srgbClr val="000000"/>
                </a:solidFill>
                <a:latin typeface="Abril Fatface"/>
              </a:rPr>
              <a:t>MİMARLIK</a:t>
            </a:r>
          </a:p>
          <a:p>
            <a:pPr algn="ctr">
              <a:lnSpc>
                <a:spcPts val="3925"/>
              </a:lnSpc>
              <a:spcBef>
                <a:spcPct val="0"/>
              </a:spcBef>
            </a:pPr>
            <a:r>
              <a:rPr lang="en-US" sz="2900" dirty="0">
                <a:solidFill>
                  <a:srgbClr val="000000"/>
                </a:solidFill>
                <a:latin typeface="Abril Fatface"/>
              </a:rPr>
              <a:t>250 BİN</a:t>
            </a:r>
          </a:p>
        </p:txBody>
      </p:sp>
      <p:sp>
        <p:nvSpPr>
          <p:cNvPr id="21" name="TextBox 12"/>
          <p:cNvSpPr txBox="1"/>
          <p:nvPr/>
        </p:nvSpPr>
        <p:spPr>
          <a:xfrm>
            <a:off x="14167976" y="5575548"/>
            <a:ext cx="301874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dirty="0">
                <a:solidFill>
                  <a:srgbClr val="000000"/>
                </a:solidFill>
                <a:latin typeface="Abril Fatface"/>
              </a:rPr>
              <a:t>ÖĞRETMENLİK</a:t>
            </a:r>
          </a:p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sz="2700" dirty="0">
                <a:solidFill>
                  <a:srgbClr val="000000"/>
                </a:solidFill>
                <a:latin typeface="Abril Fatface"/>
              </a:rPr>
              <a:t>300 BİN</a:t>
            </a:r>
          </a:p>
        </p:txBody>
      </p:sp>
      <p:sp>
        <p:nvSpPr>
          <p:cNvPr id="22" name="TextBox 13"/>
          <p:cNvSpPr txBox="1"/>
          <p:nvPr/>
        </p:nvSpPr>
        <p:spPr>
          <a:xfrm>
            <a:off x="14262584" y="7454787"/>
            <a:ext cx="2906588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9"/>
              </a:lnSpc>
            </a:pPr>
            <a:r>
              <a:rPr lang="en-US" dirty="0">
                <a:solidFill>
                  <a:srgbClr val="000000"/>
                </a:solidFill>
                <a:latin typeface="Abril Fatface"/>
              </a:rPr>
              <a:t>ÖZEL YETENEK SINAVI  İLE</a:t>
            </a:r>
          </a:p>
          <a:p>
            <a:pPr algn="ctr">
              <a:lnSpc>
                <a:spcPts val="2039"/>
              </a:lnSpc>
            </a:pPr>
            <a:r>
              <a:rPr lang="en-US" dirty="0">
                <a:solidFill>
                  <a:srgbClr val="000000"/>
                </a:solidFill>
                <a:latin typeface="Abril Fatface"/>
              </a:rPr>
              <a:t>ALAN ÖĞRETMENLİK BÖLÜMLERİ 800 BİN</a:t>
            </a:r>
          </a:p>
        </p:txBody>
      </p:sp>
    </p:spTree>
    <p:extLst>
      <p:ext uri="{BB962C8B-B14F-4D97-AF65-F5344CB8AC3E}">
        <p14:creationId xmlns:p14="http://schemas.microsoft.com/office/powerpoint/2010/main" val="358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914400" y="823020"/>
            <a:ext cx="7581528" cy="8366225"/>
          </a:xfrm>
          <a:ln>
            <a:solidFill>
              <a:srgbClr val="FFC00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pc="211" dirty="0">
                <a:solidFill>
                  <a:srgbClr val="FF5722"/>
                </a:solidFill>
                <a:latin typeface="Oswald Bold"/>
              </a:rPr>
              <a:t>TYT 0.5 NET KURALI</a:t>
            </a:r>
          </a:p>
          <a:p>
            <a:pPr marL="0" indent="0">
              <a:buNone/>
            </a:pPr>
            <a:endParaRPr lang="tr-TR" dirty="0" smtClean="0"/>
          </a:p>
          <a:p>
            <a:pPr algn="ctr">
              <a:lnSpc>
                <a:spcPts val="4200"/>
              </a:lnSpc>
            </a:pP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TYT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Puan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türünde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adayların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puanlarının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hesaplanabilmesi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için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Türkçe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dersi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veya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Matematik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dersinin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herhangi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birinden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0,5 net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yapması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gerekmektedir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.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Eğer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 0,5 net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yapılamazsa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TYT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puanı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hesaplanmaz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.</a:t>
            </a:r>
          </a:p>
          <a:p>
            <a:pPr algn="ctr">
              <a:lnSpc>
                <a:spcPts val="4200"/>
              </a:lnSpc>
            </a:pP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TYT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testinde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0,5 net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kuralına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takılan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adaylar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AYT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kısmında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hepsini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doğru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yapsalar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dahi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AYT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puanları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hesaplanmaz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9290063" y="895028"/>
            <a:ext cx="8083550" cy="8294217"/>
          </a:xfrm>
          <a:ln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ts val="5039"/>
              </a:lnSpc>
              <a:buNone/>
            </a:pPr>
            <a:r>
              <a:rPr lang="en-US" spc="211" dirty="0">
                <a:solidFill>
                  <a:srgbClr val="FF5722"/>
                </a:solidFill>
                <a:latin typeface="Oswald Bold"/>
              </a:rPr>
              <a:t>AYT/YDT</a:t>
            </a:r>
          </a:p>
          <a:p>
            <a:pPr marL="0" indent="0" algn="ctr">
              <a:lnSpc>
                <a:spcPts val="5039"/>
              </a:lnSpc>
              <a:buNone/>
            </a:pPr>
            <a:r>
              <a:rPr lang="en-US" spc="211" dirty="0">
                <a:solidFill>
                  <a:srgbClr val="FF5722"/>
                </a:solidFill>
                <a:latin typeface="Oswald Bold"/>
              </a:rPr>
              <a:t>0.5 NET KURALI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AYT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puan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türünde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adaylarının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puanının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hesaplanabilmesi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için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puan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getiren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testlerin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herhangi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birinden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0.5 net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yapması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gerekmektedir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.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Örneğin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sayısal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puan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türünün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hesaplanabilmesi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için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Matematik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testinden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veya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Fen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Bilgisi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testinden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0,5 net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yapılmalıdır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. YDT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için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de en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az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0.5 net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yapılması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gerekir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.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Aksi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takdirde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YDT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puanı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hesaplanmaz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39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51312" y="967036"/>
            <a:ext cx="14977664" cy="864096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5722"/>
                </a:solidFill>
                <a:latin typeface="DejaVu Serif Bold"/>
              </a:rPr>
              <a:t>HAM PUAN VE EK PUAN HESAPLAMASI</a:t>
            </a:r>
            <a:endParaRPr lang="tr-TR" sz="3200" dirty="0" smtClean="0">
              <a:solidFill>
                <a:srgbClr val="FF5722"/>
              </a:solidFill>
              <a:latin typeface="DejaVu Serif Bold"/>
            </a:endParaRPr>
          </a:p>
          <a:p>
            <a:pPr marL="0" indent="0">
              <a:buNone/>
            </a:pPr>
            <a:endParaRPr lang="tr-TR" sz="3200" b="0" dirty="0">
              <a:solidFill>
                <a:srgbClr val="FF5722"/>
              </a:solidFill>
              <a:latin typeface="Aristotelica Pro"/>
            </a:endParaRPr>
          </a:p>
          <a:p>
            <a:pPr marL="0" lvl="0" indent="0" defTabSz="914378">
              <a:lnSpc>
                <a:spcPts val="4759"/>
              </a:lnSpc>
              <a:spcBef>
                <a:spcPts val="0"/>
              </a:spcBef>
              <a:buNone/>
            </a:pPr>
            <a:r>
              <a:rPr lang="tr-TR" sz="3400" b="0" dirty="0" smtClean="0">
                <a:solidFill>
                  <a:srgbClr val="121435"/>
                </a:solidFill>
                <a:latin typeface="Aristotelica Pro"/>
              </a:rPr>
              <a:t>      </a:t>
            </a:r>
            <a:r>
              <a:rPr lang="en-US" sz="3400" b="0" dirty="0" err="1" smtClean="0">
                <a:solidFill>
                  <a:srgbClr val="121435"/>
                </a:solidFill>
                <a:latin typeface="Aristotelica Pro"/>
              </a:rPr>
              <a:t>Yapılan</a:t>
            </a:r>
            <a:r>
              <a:rPr lang="en-US" sz="3400" b="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b="0" dirty="0" err="1">
                <a:solidFill>
                  <a:srgbClr val="121435"/>
                </a:solidFill>
                <a:latin typeface="Aristotelica Pro"/>
              </a:rPr>
              <a:t>netler</a:t>
            </a:r>
            <a:r>
              <a:rPr lang="en-US" sz="3400" b="0" dirty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b="0" dirty="0" err="1">
                <a:solidFill>
                  <a:srgbClr val="121435"/>
                </a:solidFill>
                <a:latin typeface="Aristotelica Pro"/>
              </a:rPr>
              <a:t>ile</a:t>
            </a:r>
            <a:r>
              <a:rPr lang="en-US" sz="3400" b="0" dirty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b="0" dirty="0" err="1">
                <a:solidFill>
                  <a:srgbClr val="121435"/>
                </a:solidFill>
                <a:latin typeface="Aristotelica Pro"/>
              </a:rPr>
              <a:t>elde</a:t>
            </a:r>
            <a:r>
              <a:rPr lang="en-US" sz="3400" b="0" dirty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b="0" dirty="0" err="1">
                <a:solidFill>
                  <a:srgbClr val="121435"/>
                </a:solidFill>
                <a:latin typeface="Aristotelica Pro"/>
              </a:rPr>
              <a:t>edilen</a:t>
            </a:r>
            <a:r>
              <a:rPr lang="en-US" sz="3400" b="0" dirty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b="0" dirty="0" err="1">
                <a:solidFill>
                  <a:srgbClr val="121435"/>
                </a:solidFill>
                <a:latin typeface="Aristotelica Pro"/>
              </a:rPr>
              <a:t>puandır</a:t>
            </a:r>
            <a:r>
              <a:rPr lang="en-US" sz="3400" b="0" dirty="0">
                <a:solidFill>
                  <a:srgbClr val="121435"/>
                </a:solidFill>
                <a:latin typeface="Aristotelica Pro"/>
              </a:rPr>
              <a:t>. OBP </a:t>
            </a:r>
            <a:r>
              <a:rPr lang="en-US" sz="3400" b="0" dirty="0" err="1">
                <a:solidFill>
                  <a:srgbClr val="121435"/>
                </a:solidFill>
                <a:latin typeface="Aristotelica Pro"/>
              </a:rPr>
              <a:t>ekli</a:t>
            </a:r>
            <a:r>
              <a:rPr lang="en-US" sz="3400" b="0" dirty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b="0" dirty="0" err="1">
                <a:solidFill>
                  <a:srgbClr val="121435"/>
                </a:solidFill>
                <a:latin typeface="Aristotelica Pro"/>
              </a:rPr>
              <a:t>değildir</a:t>
            </a:r>
            <a:r>
              <a:rPr lang="en-US" sz="3400" b="0" dirty="0">
                <a:solidFill>
                  <a:srgbClr val="121435"/>
                </a:solidFill>
                <a:latin typeface="Aristotelica Pro"/>
              </a:rPr>
              <a:t>.</a:t>
            </a:r>
          </a:p>
          <a:p>
            <a:pPr marL="0" indent="0">
              <a:buNone/>
            </a:pPr>
            <a:endParaRPr lang="tr-TR" sz="3200" dirty="0" smtClean="0">
              <a:solidFill>
                <a:srgbClr val="FF5722"/>
              </a:solidFill>
              <a:latin typeface="DejaVu Serif Bold"/>
            </a:endParaRPr>
          </a:p>
          <a:p>
            <a:pPr marL="0" indent="0">
              <a:buNone/>
            </a:pPr>
            <a:endParaRPr lang="en-US" sz="3200" dirty="0" smtClean="0">
              <a:solidFill>
                <a:srgbClr val="FF5722"/>
              </a:solidFill>
              <a:latin typeface="DejaVu Serif Bold"/>
            </a:endParaRPr>
          </a:p>
          <a:p>
            <a:pPr marL="734042" lvl="1" indent="-367020">
              <a:lnSpc>
                <a:spcPts val="4759"/>
              </a:lnSpc>
              <a:buFont typeface="Arial"/>
              <a:buChar char="•"/>
            </a:pP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Meslek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Lisesi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ve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İmam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Hatip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Lisesi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mezunlarına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verilen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puandır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.</a:t>
            </a:r>
          </a:p>
          <a:p>
            <a:pPr marL="734042" lvl="1" indent="-367020">
              <a:lnSpc>
                <a:spcPts val="4759"/>
              </a:lnSpc>
              <a:buFont typeface="Arial"/>
              <a:buChar char="•"/>
            </a:pP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Meslek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Lisesi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ve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İmam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Hatip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Lisesi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Mezunları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kendi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alanlarında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ön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lisans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programlarını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tercih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ederken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ek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puan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alırlar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.</a:t>
            </a:r>
          </a:p>
          <a:p>
            <a:pPr marL="734042" lvl="1" indent="-367020">
              <a:lnSpc>
                <a:spcPts val="4759"/>
              </a:lnSpc>
              <a:buFont typeface="Arial"/>
              <a:buChar char="•"/>
            </a:pP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15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Puan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ile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30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Puan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aralığında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ek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puan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verilmektedir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.</a:t>
            </a:r>
          </a:p>
          <a:p>
            <a:pPr marL="734042" lvl="1" indent="-367020">
              <a:lnSpc>
                <a:spcPts val="4759"/>
              </a:lnSpc>
              <a:buFont typeface="Arial"/>
              <a:buChar char="•"/>
            </a:pP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DİPLOMA NOTU X 0,3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eklenecek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ek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puanı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vermektedir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.</a:t>
            </a:r>
          </a:p>
          <a:p>
            <a:pPr marL="734042" lvl="1" indent="-367020">
              <a:lnSpc>
                <a:spcPts val="4759"/>
              </a:lnSpc>
              <a:buFont typeface="Arial"/>
              <a:buChar char="•"/>
            </a:pP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Ek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Puan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alınacak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alanlar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YKS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başvuru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kılavuzunda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Tablo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3A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ve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3C den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bakılabilir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.</a:t>
            </a:r>
          </a:p>
          <a:p>
            <a:pPr marL="0" indent="0">
              <a:buNone/>
            </a:pPr>
            <a:endParaRPr lang="tr-TR" sz="3200" dirty="0"/>
          </a:p>
        </p:txBody>
      </p:sp>
      <p:sp>
        <p:nvSpPr>
          <p:cNvPr id="4" name="Freeform 5"/>
          <p:cNvSpPr/>
          <p:nvPr/>
        </p:nvSpPr>
        <p:spPr>
          <a:xfrm>
            <a:off x="431032" y="1831131"/>
            <a:ext cx="2412852" cy="1704077"/>
          </a:xfrm>
          <a:custGeom>
            <a:avLst/>
            <a:gdLst/>
            <a:ahLst/>
            <a:cxnLst/>
            <a:rect l="l" t="t" r="r" b="b"/>
            <a:pathLst>
              <a:path w="2412851" h="1704076">
                <a:moveTo>
                  <a:pt x="0" y="0"/>
                </a:moveTo>
                <a:lnTo>
                  <a:pt x="2412852" y="0"/>
                </a:lnTo>
                <a:lnTo>
                  <a:pt x="2412852" y="1704077"/>
                </a:lnTo>
                <a:lnTo>
                  <a:pt x="0" y="17040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9"/>
          <p:cNvSpPr txBox="1"/>
          <p:nvPr/>
        </p:nvSpPr>
        <p:spPr>
          <a:xfrm>
            <a:off x="935088" y="2257767"/>
            <a:ext cx="179531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8"/>
              </a:lnSpc>
            </a:pPr>
            <a:r>
              <a:rPr lang="en-US" sz="3600" spc="179" dirty="0">
                <a:solidFill>
                  <a:srgbClr val="0D0D0D"/>
                </a:solidFill>
                <a:latin typeface="Bike Park"/>
              </a:rPr>
              <a:t>HAM PUAN</a:t>
            </a:r>
          </a:p>
        </p:txBody>
      </p:sp>
      <p:sp>
        <p:nvSpPr>
          <p:cNvPr id="6" name="Freeform 8"/>
          <p:cNvSpPr/>
          <p:nvPr/>
        </p:nvSpPr>
        <p:spPr>
          <a:xfrm>
            <a:off x="626320" y="5071492"/>
            <a:ext cx="2412852" cy="1704077"/>
          </a:xfrm>
          <a:custGeom>
            <a:avLst/>
            <a:gdLst/>
            <a:ahLst/>
            <a:cxnLst/>
            <a:rect l="l" t="t" r="r" b="b"/>
            <a:pathLst>
              <a:path w="2412851" h="1704076">
                <a:moveTo>
                  <a:pt x="0" y="0"/>
                </a:moveTo>
                <a:lnTo>
                  <a:pt x="2412852" y="0"/>
                </a:lnTo>
                <a:lnTo>
                  <a:pt x="2412852" y="1704076"/>
                </a:lnTo>
                <a:lnTo>
                  <a:pt x="0" y="17040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10"/>
          <p:cNvSpPr txBox="1"/>
          <p:nvPr/>
        </p:nvSpPr>
        <p:spPr>
          <a:xfrm>
            <a:off x="1224980" y="5503540"/>
            <a:ext cx="161632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600" spc="175" dirty="0" smtClean="0">
                <a:solidFill>
                  <a:srgbClr val="0D0D0D"/>
                </a:solidFill>
                <a:latin typeface="Bike Park"/>
              </a:rPr>
              <a:t>EK PUAN</a:t>
            </a:r>
            <a:endParaRPr lang="en-US" sz="3600" spc="175" dirty="0">
              <a:solidFill>
                <a:srgbClr val="0D0D0D"/>
              </a:solidFill>
              <a:latin typeface="Bike Park"/>
            </a:endParaRPr>
          </a:p>
        </p:txBody>
      </p:sp>
    </p:spTree>
    <p:extLst>
      <p:ext uri="{BB962C8B-B14F-4D97-AF65-F5344CB8AC3E}">
        <p14:creationId xmlns:p14="http://schemas.microsoft.com/office/powerpoint/2010/main" val="23643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7056" y="751012"/>
            <a:ext cx="16726544" cy="8438243"/>
          </a:xfrm>
        </p:spPr>
        <p:txBody>
          <a:bodyPr/>
          <a:lstStyle/>
          <a:p>
            <a:pPr marL="0" indent="0">
              <a:buNone/>
            </a:pPr>
            <a:r>
              <a:rPr lang="en-US" sz="6000" spc="320" dirty="0" smtClean="0">
                <a:solidFill>
                  <a:srgbClr val="0D0D0D"/>
                </a:solidFill>
                <a:latin typeface="Oswald Bold"/>
              </a:rPr>
              <a:t>YÜKSEKÖĞRETİM KURUMLARI SINAVI (YKS) NEDİR?</a:t>
            </a:r>
          </a:p>
          <a:p>
            <a:pPr marL="0" indent="0">
              <a:buNone/>
            </a:pPr>
            <a:endParaRPr lang="tr-TR" sz="2800" dirty="0" smtClean="0"/>
          </a:p>
          <a:p>
            <a:pPr marL="0" indent="0" algn="just">
              <a:buNone/>
            </a:pPr>
            <a:r>
              <a:rPr lang="tr-TR" sz="2800" spc="300" dirty="0" smtClean="0">
                <a:solidFill>
                  <a:srgbClr val="0D0D0D"/>
                </a:solidFill>
                <a:latin typeface="Zilla Slab Semi-Bold"/>
              </a:rPr>
              <a:t>                     </a:t>
            </a:r>
            <a:r>
              <a:rPr lang="en-US" sz="2800" spc="300" dirty="0" smtClean="0">
                <a:solidFill>
                  <a:srgbClr val="0D0D0D"/>
                </a:solidFill>
                <a:latin typeface="Zilla Slab Semi-Bold"/>
              </a:rPr>
              <a:t>2023-2024 EĞITIM VE ÖĞRETIM YILINDA UYGULANACAK OLAN </a:t>
            </a:r>
            <a:endParaRPr lang="tr-TR" sz="2800" spc="300" dirty="0" smtClean="0">
              <a:solidFill>
                <a:srgbClr val="0D0D0D"/>
              </a:solidFill>
              <a:latin typeface="Zilla Slab Semi-Bold"/>
            </a:endParaRPr>
          </a:p>
          <a:p>
            <a:pPr marL="0" indent="0" algn="just">
              <a:buNone/>
            </a:pPr>
            <a:r>
              <a:rPr lang="en-US" sz="2800" spc="300" dirty="0" smtClean="0">
                <a:solidFill>
                  <a:srgbClr val="0D0D0D"/>
                </a:solidFill>
                <a:latin typeface="Zilla Slab Semi-Bold"/>
              </a:rPr>
              <a:t>ÜNİVERSİTEYE GEÇİŞ İŞLEMLERİ İÇİN GEREKLİ VE 3 OTURUMDAN OLUŞAN </a:t>
            </a:r>
            <a:endParaRPr lang="tr-TR" sz="2800" spc="300" dirty="0" smtClean="0">
              <a:solidFill>
                <a:srgbClr val="0D0D0D"/>
              </a:solidFill>
              <a:latin typeface="Zilla Slab Semi-Bold"/>
            </a:endParaRPr>
          </a:p>
          <a:p>
            <a:pPr marL="0" indent="0" algn="just">
              <a:buNone/>
            </a:pPr>
            <a:r>
              <a:rPr lang="en-US" sz="2800" spc="300" dirty="0" smtClean="0">
                <a:solidFill>
                  <a:srgbClr val="0D0D0D"/>
                </a:solidFill>
                <a:latin typeface="Zilla Slab Semi-Bold"/>
              </a:rPr>
              <a:t>SINAVDIR.</a:t>
            </a:r>
          </a:p>
          <a:p>
            <a:pPr marL="0" indent="0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9505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378">
              <a:lnSpc>
                <a:spcPts val="6720"/>
              </a:lnSpc>
              <a:spcBef>
                <a:spcPts val="0"/>
              </a:spcBef>
            </a:pPr>
            <a:r>
              <a:rPr lang="en-US" sz="4800" dirty="0">
                <a:solidFill>
                  <a:srgbClr val="FF5722"/>
                </a:solidFill>
                <a:latin typeface="DejaVu Serif Bold"/>
                <a:ea typeface="+mn-ea"/>
                <a:cs typeface="+mn-cs"/>
              </a:rPr>
              <a:t>HAM PUAN VE EK PUAN </a:t>
            </a:r>
            <a:r>
              <a:rPr lang="en-US" sz="4800" dirty="0" smtClean="0">
                <a:solidFill>
                  <a:srgbClr val="FF5722"/>
                </a:solidFill>
                <a:latin typeface="DejaVu Serif Bold"/>
                <a:ea typeface="+mn-ea"/>
                <a:cs typeface="+mn-cs"/>
              </a:rPr>
              <a:t>HESAPLAMASI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91072" y="1903140"/>
            <a:ext cx="6357392" cy="7214097"/>
          </a:xfrm>
          <a:ln>
            <a:solidFill>
              <a:srgbClr val="FF00F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Şu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an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kapanmış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olan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Öğretmen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Liseleri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de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öncesinde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Eğitim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Fakülteleri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için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ek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puan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alıyordu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.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Şu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an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bu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okullar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kapanmış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olduğu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için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bu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durum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söz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konusu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121435"/>
                </a:solidFill>
                <a:latin typeface="Aristotelica Pro"/>
              </a:rPr>
              <a:t>değil</a:t>
            </a:r>
            <a:r>
              <a:rPr lang="en-US" sz="4400" dirty="0" smtClean="0">
                <a:solidFill>
                  <a:srgbClr val="121435"/>
                </a:solidFill>
                <a:latin typeface="Aristotelica Pro"/>
              </a:rPr>
              <a:t>.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10368136" y="1903141"/>
            <a:ext cx="7005476" cy="7128791"/>
          </a:xfrm>
          <a:ln>
            <a:solidFill>
              <a:srgbClr val="FF00FF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Fakat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Öğretmen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Liselerinden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Meslek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Liselerinden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ve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 İmam </a:t>
            </a: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Hatip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Liselerinden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 30.03.2012 </a:t>
            </a: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tarihinden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önce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mezun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olan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öğrenciler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 LISANS </a:t>
            </a: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tercihlerinde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ek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puan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almaya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devam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Aristotelica Pro"/>
              </a:rPr>
              <a:t>edecektir</a:t>
            </a:r>
            <a:r>
              <a:rPr lang="en-US" sz="4400" dirty="0" smtClean="0">
                <a:solidFill>
                  <a:srgbClr val="000000"/>
                </a:solidFill>
                <a:latin typeface="Aristotelica Pro"/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 descr="ünlem işareti - Emre İpekç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6" y="4135388"/>
            <a:ext cx="260385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9104" y="967036"/>
            <a:ext cx="15883136" cy="864096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5722"/>
                </a:solidFill>
                <a:latin typeface="DejaVu Serif Bold"/>
              </a:rPr>
              <a:t>YERLEŞTİRME PUANI</a:t>
            </a:r>
          </a:p>
          <a:p>
            <a:pPr marL="734042" lvl="1" indent="-367020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endParaRPr lang="tr-TR" sz="3400" dirty="0" smtClean="0">
              <a:solidFill>
                <a:srgbClr val="121435"/>
              </a:solidFill>
              <a:latin typeface="Aristotelica Pro"/>
            </a:endParaRPr>
          </a:p>
          <a:p>
            <a:pPr marL="734042" lvl="1" indent="-367020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Yerleştirme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puanı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ham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puanın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üstüne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okul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puanın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eklenmiş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halidir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.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Sınav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sonucunda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Y-TYT, Y-SAY, Y-SÖZ, Y-EA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ve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Y-DİL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diye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yazar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.</a:t>
            </a:r>
          </a:p>
          <a:p>
            <a:pPr marL="734042" lvl="1" indent="-367020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Adayın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tercih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yapacağı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puandır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.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Yerleştirme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Puanı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oluşmayan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adayların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tercih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hakları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olmayacaktır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.</a:t>
            </a:r>
          </a:p>
          <a:p>
            <a:pPr marL="734042" lvl="1" indent="-367020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0,5 Net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yapma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kuralını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geçemeyen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adayların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Yerleştirme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Puanları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 </a:t>
            </a:r>
            <a:r>
              <a:rPr lang="en-US" sz="3400" dirty="0" err="1" smtClean="0">
                <a:solidFill>
                  <a:srgbClr val="121435"/>
                </a:solidFill>
                <a:latin typeface="Aristotelica Pro"/>
              </a:rPr>
              <a:t>oluşmayacaktır</a:t>
            </a:r>
            <a:r>
              <a:rPr lang="en-US" sz="3400" dirty="0" smtClean="0">
                <a:solidFill>
                  <a:srgbClr val="121435"/>
                </a:solidFill>
                <a:latin typeface="Aristotelica Pro"/>
              </a:rPr>
              <a:t>.</a:t>
            </a:r>
            <a:endParaRPr lang="tr-TR" sz="3400" dirty="0" smtClean="0">
              <a:solidFill>
                <a:srgbClr val="121435"/>
              </a:solidFill>
              <a:latin typeface="Aristotelica Pro"/>
            </a:endParaRPr>
          </a:p>
          <a:p>
            <a:pPr marL="734042" lvl="1" indent="-367020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endParaRPr lang="tr-TR" sz="3400" dirty="0">
              <a:solidFill>
                <a:srgbClr val="121435"/>
              </a:solidFill>
              <a:latin typeface="Aristotelica Pro"/>
            </a:endParaRPr>
          </a:p>
          <a:p>
            <a:pPr marL="734042" lvl="1" indent="-367020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endParaRPr lang="tr-TR" sz="3400" dirty="0" smtClean="0">
              <a:solidFill>
                <a:srgbClr val="121435"/>
              </a:solidFill>
              <a:latin typeface="Aristotelica Pro"/>
            </a:endParaRPr>
          </a:p>
          <a:p>
            <a:pPr marL="734042" lvl="1" indent="-367020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endParaRPr lang="tr-TR" sz="3400" dirty="0">
              <a:solidFill>
                <a:srgbClr val="121435"/>
              </a:solidFill>
              <a:latin typeface="Aristotelica Pro"/>
            </a:endParaRPr>
          </a:p>
          <a:p>
            <a:pPr marL="0" lvl="0" indent="0" algn="ctr" defTabSz="914378">
              <a:lnSpc>
                <a:spcPts val="4759"/>
              </a:lnSpc>
              <a:spcBef>
                <a:spcPts val="0"/>
              </a:spcBef>
              <a:buNone/>
            </a:pPr>
            <a:r>
              <a:rPr lang="en-US" sz="3400" dirty="0" err="1">
                <a:solidFill>
                  <a:srgbClr val="000000"/>
                </a:solidFill>
                <a:latin typeface="Aristotelica Pro Bold"/>
              </a:rPr>
              <a:t>YKS’de</a:t>
            </a:r>
            <a:r>
              <a:rPr lang="en-US" sz="3400" dirty="0">
                <a:solidFill>
                  <a:srgbClr val="000000"/>
                </a:solidFill>
                <a:latin typeface="Aristotelica Pro Bold"/>
              </a:rPr>
              <a:t> TYT </a:t>
            </a:r>
            <a:r>
              <a:rPr lang="en-US" sz="3400" dirty="0" err="1">
                <a:solidFill>
                  <a:srgbClr val="000000"/>
                </a:solidFill>
                <a:latin typeface="Aristotelica Pro Bold"/>
              </a:rPr>
              <a:t>sonucunun</a:t>
            </a:r>
            <a:r>
              <a:rPr lang="en-US" sz="3400" dirty="0">
                <a:solidFill>
                  <a:srgbClr val="000000"/>
                </a:solidFill>
                <a:latin typeface="Aristotelica Pro Bold"/>
              </a:rPr>
              <a:t> %40'ı, AYT </a:t>
            </a:r>
            <a:r>
              <a:rPr lang="en-US" sz="3400" dirty="0" err="1">
                <a:solidFill>
                  <a:srgbClr val="000000"/>
                </a:solidFill>
                <a:latin typeface="Aristotelica Pro Bold"/>
              </a:rPr>
              <a:t>sonucunun</a:t>
            </a:r>
            <a:r>
              <a:rPr lang="en-US" sz="3400" dirty="0">
                <a:solidFill>
                  <a:srgbClr val="000000"/>
                </a:solidFill>
                <a:latin typeface="Aristotelica Pro Bold"/>
              </a:rPr>
              <a:t> %60'ı </a:t>
            </a:r>
            <a:r>
              <a:rPr lang="en-US" sz="3400" dirty="0" err="1">
                <a:solidFill>
                  <a:srgbClr val="000000"/>
                </a:solidFill>
                <a:latin typeface="Aristotelica Pro Bold"/>
              </a:rPr>
              <a:t>alınarak</a:t>
            </a:r>
            <a:r>
              <a:rPr lang="en-US" sz="3400" dirty="0">
                <a:solidFill>
                  <a:srgbClr val="000000"/>
                </a:solidFill>
                <a:latin typeface="Aristotelica Pr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stotelica Pro Bold"/>
              </a:rPr>
              <a:t>puan</a:t>
            </a:r>
            <a:r>
              <a:rPr lang="en-US" sz="3400" dirty="0">
                <a:solidFill>
                  <a:srgbClr val="000000"/>
                </a:solidFill>
                <a:latin typeface="Aristotelica Pr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stotelica Pro Bold"/>
              </a:rPr>
              <a:t>türleri</a:t>
            </a:r>
            <a:r>
              <a:rPr lang="en-US" sz="3400" dirty="0">
                <a:solidFill>
                  <a:srgbClr val="000000"/>
                </a:solidFill>
                <a:latin typeface="Aristotelica Pro Bold"/>
              </a:rPr>
              <a:t> </a:t>
            </a:r>
            <a:r>
              <a:rPr lang="en-US" sz="3400" dirty="0" err="1">
                <a:solidFill>
                  <a:srgbClr val="000000"/>
                </a:solidFill>
                <a:latin typeface="Aristotelica Pro Bold"/>
              </a:rPr>
              <a:t>oluşturulur</a:t>
            </a:r>
            <a:r>
              <a:rPr lang="en-US" sz="3400" dirty="0" smtClean="0">
                <a:solidFill>
                  <a:srgbClr val="000000"/>
                </a:solidFill>
                <a:latin typeface="Aristotelica Pro Bold"/>
              </a:rPr>
              <a:t>.</a:t>
            </a:r>
            <a:endParaRPr lang="en-US" sz="3400" dirty="0" smtClean="0">
              <a:solidFill>
                <a:srgbClr val="121435"/>
              </a:solidFill>
              <a:latin typeface="Aristotelica Pro"/>
            </a:endParaRPr>
          </a:p>
          <a:p>
            <a:pPr marL="0" indent="0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0051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31832" y="967036"/>
            <a:ext cx="9330408" cy="8640960"/>
          </a:xfrm>
        </p:spPr>
        <p:txBody>
          <a:bodyPr/>
          <a:lstStyle/>
          <a:p>
            <a:pPr marL="712451" lvl="1" indent="-356224" algn="just">
              <a:lnSpc>
                <a:spcPts val="3959"/>
              </a:lnSpc>
              <a:buFont typeface="Arial"/>
              <a:buChar char="•"/>
            </a:pP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Sınavlar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genel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olarak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Haziran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ayının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2.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haftası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hafta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sonu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yapılır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.</a:t>
            </a:r>
          </a:p>
          <a:p>
            <a:pPr algn="just">
              <a:lnSpc>
                <a:spcPts val="1800"/>
              </a:lnSpc>
            </a:pPr>
            <a:endParaRPr lang="en-US" sz="3200" dirty="0" smtClean="0">
              <a:solidFill>
                <a:srgbClr val="0D0D0D"/>
              </a:solidFill>
              <a:latin typeface="Aristotelica Pro"/>
            </a:endParaRPr>
          </a:p>
          <a:p>
            <a:pPr marL="712451" lvl="1" indent="-356224" algn="just">
              <a:lnSpc>
                <a:spcPts val="3959"/>
              </a:lnSpc>
              <a:buFont typeface="Arial"/>
              <a:buChar char="•"/>
            </a:pP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Sınava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giren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adaylar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sabah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oturumu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için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saat:10:00’dan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öğleden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sonra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oturumu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içinde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15:30’dan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sonra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sınav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salonuna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alınmazlar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.</a:t>
            </a:r>
          </a:p>
          <a:p>
            <a:pPr algn="just">
              <a:lnSpc>
                <a:spcPts val="1800"/>
              </a:lnSpc>
            </a:pPr>
            <a:endParaRPr lang="en-US" sz="3200" dirty="0" smtClean="0">
              <a:solidFill>
                <a:srgbClr val="0D0D0D"/>
              </a:solidFill>
              <a:latin typeface="Aristotelica Pro"/>
            </a:endParaRPr>
          </a:p>
          <a:p>
            <a:pPr marL="712451" lvl="1" indent="-356224" algn="just">
              <a:lnSpc>
                <a:spcPts val="3959"/>
              </a:lnSpc>
              <a:buFont typeface="Arial"/>
              <a:buChar char="•"/>
            </a:pP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Sınava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katılan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adaylar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için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sınava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giriş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evrakı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ile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birlikte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fotoğrafı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güncel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olan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Yeni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Nüfus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cüzdanı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veya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geçerliliği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olan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pasaport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istenmektedir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.</a:t>
            </a:r>
          </a:p>
          <a:p>
            <a:pPr algn="just">
              <a:lnSpc>
                <a:spcPts val="1800"/>
              </a:lnSpc>
            </a:pPr>
            <a:endParaRPr lang="en-US" sz="3200" dirty="0" smtClean="0">
              <a:solidFill>
                <a:srgbClr val="0D0D0D"/>
              </a:solidFill>
              <a:latin typeface="Aristotelica Pro"/>
            </a:endParaRPr>
          </a:p>
          <a:p>
            <a:pPr marL="712451" lvl="1" indent="-356224" algn="just">
              <a:lnSpc>
                <a:spcPts val="3959"/>
              </a:lnSpc>
              <a:buFont typeface="Arial"/>
              <a:buChar char="•"/>
            </a:pP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Sınav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ücreti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her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yıl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ÖSYM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tarafından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kılavuzla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birlikte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oturum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başına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olacak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şekilde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ilan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edilir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. 2023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yılında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her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oturum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için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 115₺ </a:t>
            </a:r>
            <a:r>
              <a:rPr lang="en-US" sz="3200" dirty="0" err="1" smtClean="0">
                <a:solidFill>
                  <a:srgbClr val="0D0D0D"/>
                </a:solidFill>
                <a:latin typeface="Aristotelica Pro"/>
              </a:rPr>
              <a:t>idi</a:t>
            </a:r>
            <a:r>
              <a:rPr lang="en-US" sz="3200" dirty="0" smtClean="0">
                <a:solidFill>
                  <a:srgbClr val="0D0D0D"/>
                </a:solidFill>
                <a:latin typeface="Aristotelica Pro"/>
              </a:rPr>
              <a:t>.</a:t>
            </a:r>
          </a:p>
          <a:p>
            <a:pPr marL="0" indent="0">
              <a:buNone/>
            </a:pPr>
            <a:endParaRPr lang="tr-TR" sz="3200" dirty="0"/>
          </a:p>
        </p:txBody>
      </p:sp>
      <p:pic>
        <p:nvPicPr>
          <p:cNvPr id="3074" name="Picture 2" descr="200 Ücretsiz Megafon ve Duyuru Görseli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6" y="1111052"/>
            <a:ext cx="5760640" cy="673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3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79104" y="1725310"/>
            <a:ext cx="12915456" cy="7998548"/>
            <a:chOff x="0" y="0"/>
            <a:chExt cx="12934825" cy="1066473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668686" cy="10664730"/>
            </a:xfrm>
            <a:custGeom>
              <a:avLst/>
              <a:gdLst/>
              <a:ahLst/>
              <a:cxnLst/>
              <a:rect l="l" t="t" r="r" b="b"/>
              <a:pathLst>
                <a:path w="12668686" h="10664730">
                  <a:moveTo>
                    <a:pt x="0" y="0"/>
                  </a:moveTo>
                  <a:lnTo>
                    <a:pt x="12668686" y="0"/>
                  </a:lnTo>
                  <a:lnTo>
                    <a:pt x="12668686" y="10664730"/>
                  </a:lnTo>
                  <a:lnTo>
                    <a:pt x="0" y="10664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3675258" y="4718532"/>
              <a:ext cx="8799327" cy="1282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98"/>
                </a:lnSpc>
              </a:pPr>
              <a:r>
                <a:rPr lang="en-US" sz="2500">
                  <a:solidFill>
                    <a:srgbClr val="000000"/>
                  </a:solidFill>
                  <a:latin typeface="Comic Sans Bold"/>
                </a:rPr>
                <a:t>2.Oturum:ALAN YETERLİK TESTİ (AYT)</a:t>
              </a:r>
            </a:p>
            <a:p>
              <a:pPr>
                <a:lnSpc>
                  <a:spcPts val="2498"/>
                </a:lnSpc>
              </a:pPr>
              <a:endParaRPr lang="en-US" sz="2500">
                <a:solidFill>
                  <a:srgbClr val="000000"/>
                </a:solidFill>
                <a:latin typeface="Comic Sans Bold"/>
              </a:endParaRPr>
            </a:p>
            <a:p>
              <a:pPr>
                <a:lnSpc>
                  <a:spcPts val="2498"/>
                </a:lnSpc>
              </a:pPr>
              <a:r>
                <a:rPr lang="en-US" sz="2500">
                  <a:solidFill>
                    <a:srgbClr val="000000"/>
                  </a:solidFill>
                  <a:latin typeface="Comic Sans Bold"/>
                </a:rPr>
                <a:t>AYT Sınavı </a:t>
              </a:r>
              <a:r>
                <a:rPr lang="en-US" sz="2500" u="sng">
                  <a:solidFill>
                    <a:srgbClr val="F15A24"/>
                  </a:solidFill>
                  <a:latin typeface="Comic Sans Bold"/>
                </a:rPr>
                <a:t>Pazar</a:t>
              </a:r>
              <a:r>
                <a:rPr lang="en-US" sz="2500">
                  <a:solidFill>
                    <a:srgbClr val="000000"/>
                  </a:solidFill>
                  <a:latin typeface="Comic Sans Bold"/>
                </a:rPr>
                <a:t> günü yapılır.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02589" y="1082728"/>
              <a:ext cx="1868304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900" spc="279">
                  <a:solidFill>
                    <a:srgbClr val="121435"/>
                  </a:solidFill>
                  <a:latin typeface="Zilla Slab Semi-Bold"/>
                </a:rPr>
                <a:t>TYT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97320" y="4992428"/>
              <a:ext cx="1678840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900" spc="279">
                  <a:solidFill>
                    <a:srgbClr val="121435"/>
                  </a:solidFill>
                  <a:latin typeface="Zilla Slab Semi-Bold"/>
                </a:rPr>
                <a:t>AYT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48661" y="9012330"/>
              <a:ext cx="2376160" cy="6668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900" spc="279">
                  <a:solidFill>
                    <a:srgbClr val="121435"/>
                  </a:solidFill>
                  <a:latin typeface="Zilla Slab Bold"/>
                </a:rPr>
                <a:t>YDT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675258" y="8738431"/>
              <a:ext cx="9259567" cy="1282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98"/>
                </a:lnSpc>
              </a:pPr>
              <a:r>
                <a:rPr lang="en-US" sz="2500">
                  <a:solidFill>
                    <a:srgbClr val="000000"/>
                  </a:solidFill>
                  <a:latin typeface="Comic Sans Bold"/>
                </a:rPr>
                <a:t>3.Oturum:YABANCI DİL TESTİ (YDT)</a:t>
              </a:r>
            </a:p>
            <a:p>
              <a:pPr>
                <a:lnSpc>
                  <a:spcPts val="2498"/>
                </a:lnSpc>
              </a:pPr>
              <a:endParaRPr lang="en-US" sz="2500">
                <a:solidFill>
                  <a:srgbClr val="000000"/>
                </a:solidFill>
                <a:latin typeface="Comic Sans Bold"/>
              </a:endParaRPr>
            </a:p>
            <a:p>
              <a:pPr>
                <a:lnSpc>
                  <a:spcPts val="2498"/>
                </a:lnSpc>
              </a:pPr>
              <a:r>
                <a:rPr lang="en-US" sz="2500">
                  <a:solidFill>
                    <a:srgbClr val="000000"/>
                  </a:solidFill>
                  <a:latin typeface="Comic Sans Bold"/>
                </a:rPr>
                <a:t>YDT Sınavı </a:t>
              </a:r>
              <a:r>
                <a:rPr lang="en-US" sz="2500" u="sng">
                  <a:solidFill>
                    <a:srgbClr val="F15A24"/>
                  </a:solidFill>
                  <a:latin typeface="Comic Sans Bold"/>
                </a:rPr>
                <a:t>Pazar günü öğleden sonra</a:t>
              </a:r>
              <a:r>
                <a:rPr lang="en-US" sz="2500">
                  <a:solidFill>
                    <a:srgbClr val="000000"/>
                  </a:solidFill>
                  <a:latin typeface="Comic Sans Bold"/>
                </a:rPr>
                <a:t> yapılır.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675258" y="808832"/>
              <a:ext cx="9011436" cy="1282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98"/>
                </a:lnSpc>
              </a:pPr>
              <a:r>
                <a:rPr lang="en-US" sz="2500">
                  <a:solidFill>
                    <a:srgbClr val="000000"/>
                  </a:solidFill>
                  <a:latin typeface="Comic Sans Bold"/>
                </a:rPr>
                <a:t>1.Oturum:TEMEL YETERLİK TESTİ (TYT)</a:t>
              </a:r>
            </a:p>
            <a:p>
              <a:pPr>
                <a:lnSpc>
                  <a:spcPts val="2498"/>
                </a:lnSpc>
              </a:pPr>
              <a:endParaRPr lang="en-US" sz="2500">
                <a:solidFill>
                  <a:srgbClr val="000000"/>
                </a:solidFill>
                <a:latin typeface="Comic Sans Bold"/>
              </a:endParaRPr>
            </a:p>
            <a:p>
              <a:pPr>
                <a:lnSpc>
                  <a:spcPts val="2498"/>
                </a:lnSpc>
              </a:pPr>
              <a:r>
                <a:rPr lang="en-US" sz="2500">
                  <a:solidFill>
                    <a:srgbClr val="000000"/>
                  </a:solidFill>
                  <a:latin typeface="Comic Sans Bold"/>
                </a:rPr>
                <a:t>TYT Sınavı </a:t>
              </a:r>
              <a:r>
                <a:rPr lang="en-US" sz="2500" u="sng">
                  <a:solidFill>
                    <a:srgbClr val="F15A24"/>
                  </a:solidFill>
                  <a:latin typeface="Comic Sans Bold"/>
                </a:rPr>
                <a:t>Cumartesi</a:t>
              </a:r>
              <a:r>
                <a:rPr lang="en-US" sz="2500">
                  <a:solidFill>
                    <a:srgbClr val="000000"/>
                  </a:solidFill>
                  <a:latin typeface="Comic Sans Bold"/>
                </a:rPr>
                <a:t> günü yapılır.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005090" y="719141"/>
            <a:ext cx="827782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300" spc="211">
                <a:solidFill>
                  <a:srgbClr val="FF5722"/>
                </a:solidFill>
                <a:latin typeface="Oswald Bold"/>
              </a:rPr>
              <a:t>3 OTURUM ŞU ŞEKİLDEDİR;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7056" y="751012"/>
            <a:ext cx="9433048" cy="84382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000" spc="211" dirty="0" smtClean="0">
                <a:latin typeface="Oswald Bold"/>
              </a:rPr>
              <a:t>TEMEL YETERLİK TESTİ (TYT) SORU SAYILARI</a:t>
            </a:r>
          </a:p>
          <a:p>
            <a:pPr marL="0" indent="0">
              <a:buNone/>
            </a:pPr>
            <a:endParaRPr lang="tr-TR" sz="3200" dirty="0" smtClean="0"/>
          </a:p>
          <a:p>
            <a:pPr>
              <a:lnSpc>
                <a:spcPts val="3120"/>
              </a:lnSpc>
            </a:pPr>
            <a:r>
              <a:rPr lang="en-US" sz="3200" dirty="0" smtClean="0">
                <a:latin typeface="Zilla Slab Medium"/>
              </a:rPr>
              <a:t>TÜRKÇE 40 SORUDAN OLUŞUR VE PARAGRAF AĞIRLIKLIDIR.</a:t>
            </a:r>
          </a:p>
          <a:p>
            <a:pPr>
              <a:lnSpc>
                <a:spcPts val="1800"/>
              </a:lnSpc>
            </a:pPr>
            <a:endParaRPr lang="en-US" sz="3200" dirty="0" smtClean="0">
              <a:latin typeface="Zilla Slab Medium"/>
            </a:endParaRPr>
          </a:p>
          <a:p>
            <a:pPr>
              <a:lnSpc>
                <a:spcPts val="3120"/>
              </a:lnSpc>
            </a:pPr>
            <a:r>
              <a:rPr lang="en-US" sz="3200" dirty="0" smtClean="0">
                <a:latin typeface="Zilla Slab Medium"/>
              </a:rPr>
              <a:t>SOSYAL BİLGİLER 20 SORUDUR VE 5 TARİH, 5 COĞRAFYA,  5 FELSEFE VE 5 DİN KÜLTÜRÜSORUSU İÇERİR, YORUM AĞIRLIKLIDIR.</a:t>
            </a:r>
          </a:p>
          <a:p>
            <a:pPr>
              <a:lnSpc>
                <a:spcPts val="1800"/>
              </a:lnSpc>
            </a:pPr>
            <a:endParaRPr lang="en-US" sz="3200" dirty="0" smtClean="0">
              <a:latin typeface="Zilla Slab Medium"/>
            </a:endParaRPr>
          </a:p>
          <a:p>
            <a:pPr>
              <a:lnSpc>
                <a:spcPts val="3120"/>
              </a:lnSpc>
            </a:pPr>
            <a:r>
              <a:rPr lang="en-US" sz="3200" dirty="0" smtClean="0">
                <a:latin typeface="Zilla Slab Medium"/>
              </a:rPr>
              <a:t>MATEMATİK 40 SORUDAN OLUŞUR VE GEOMETRİ SORULARI DA BU TESTE DAHİLDİR.</a:t>
            </a:r>
          </a:p>
          <a:p>
            <a:pPr>
              <a:lnSpc>
                <a:spcPts val="1800"/>
              </a:lnSpc>
            </a:pPr>
            <a:endParaRPr lang="en-US" sz="3200" dirty="0" smtClean="0">
              <a:latin typeface="Zilla Slab Medium"/>
            </a:endParaRPr>
          </a:p>
          <a:p>
            <a:pPr>
              <a:lnSpc>
                <a:spcPts val="3120"/>
              </a:lnSpc>
            </a:pPr>
            <a:r>
              <a:rPr lang="en-US" sz="3200" dirty="0" smtClean="0">
                <a:latin typeface="Zilla Slab Medium"/>
              </a:rPr>
              <a:t>FEN BİLGİSİ 20 SORUDAN OLUŞMAKTA VE 7  FİZİK, 7 KİMYA VE 6 BİYOLOJİ SORUSU BULUNMAKTADIR</a:t>
            </a:r>
            <a:endParaRPr lang="tr-TR" sz="3200" dirty="0"/>
          </a:p>
        </p:txBody>
      </p:sp>
      <p:sp>
        <p:nvSpPr>
          <p:cNvPr id="4" name="Freeform 4"/>
          <p:cNvSpPr/>
          <p:nvPr/>
        </p:nvSpPr>
        <p:spPr>
          <a:xfrm>
            <a:off x="11134244" y="1111052"/>
            <a:ext cx="6863886" cy="8115138"/>
          </a:xfrm>
          <a:custGeom>
            <a:avLst/>
            <a:gdLst/>
            <a:ahLst/>
            <a:cxnLst/>
            <a:rect l="l" t="t" r="r" b="b"/>
            <a:pathLst>
              <a:path w="7583965" h="8115138">
                <a:moveTo>
                  <a:pt x="0" y="0"/>
                </a:moveTo>
                <a:lnTo>
                  <a:pt x="7583965" y="0"/>
                </a:lnTo>
                <a:lnTo>
                  <a:pt x="7583965" y="8115138"/>
                </a:lnTo>
                <a:lnTo>
                  <a:pt x="0" y="81151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8"/>
          <p:cNvSpPr txBox="1"/>
          <p:nvPr/>
        </p:nvSpPr>
        <p:spPr>
          <a:xfrm>
            <a:off x="11304240" y="3458978"/>
            <a:ext cx="2301952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6"/>
              </a:lnSpc>
            </a:pPr>
            <a:r>
              <a:rPr lang="en-US" sz="3900" dirty="0">
                <a:solidFill>
                  <a:srgbClr val="0D0D0D"/>
                </a:solidFill>
                <a:latin typeface="Abril Fatface"/>
              </a:rPr>
              <a:t>TÜRKÇE</a:t>
            </a:r>
          </a:p>
          <a:p>
            <a:pPr algn="ctr">
              <a:lnSpc>
                <a:spcPts val="5436"/>
              </a:lnSpc>
            </a:pPr>
            <a:r>
              <a:rPr lang="en-US" sz="3900" dirty="0">
                <a:solidFill>
                  <a:srgbClr val="0D0D0D"/>
                </a:solidFill>
                <a:latin typeface="Abril Fatface"/>
              </a:rPr>
              <a:t>40 SORU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15349962" y="1327076"/>
            <a:ext cx="2648168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700" dirty="0">
                <a:solidFill>
                  <a:srgbClr val="0D0D0D"/>
                </a:solidFill>
                <a:latin typeface="Abril Fatface"/>
              </a:rPr>
              <a:t>SOSYAL BİLGİLER</a:t>
            </a:r>
          </a:p>
          <a:p>
            <a:pPr algn="ctr">
              <a:lnSpc>
                <a:spcPts val="5179"/>
              </a:lnSpc>
            </a:pPr>
            <a:r>
              <a:rPr lang="en-US" sz="3700" dirty="0">
                <a:solidFill>
                  <a:srgbClr val="0D0D0D"/>
                </a:solidFill>
                <a:latin typeface="Abril Fatface"/>
              </a:rPr>
              <a:t>20 SORU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15508118" y="5161384"/>
            <a:ext cx="2331856" cy="1923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600" dirty="0">
                <a:solidFill>
                  <a:srgbClr val="0D0D0D"/>
                </a:solidFill>
                <a:latin typeface="Abril Fatface"/>
              </a:rPr>
              <a:t>FEN BİLİMLERİ</a:t>
            </a:r>
          </a:p>
          <a:p>
            <a:pPr algn="ctr">
              <a:lnSpc>
                <a:spcPts val="5039"/>
              </a:lnSpc>
            </a:pPr>
            <a:r>
              <a:rPr lang="en-US" sz="3600" dirty="0">
                <a:solidFill>
                  <a:srgbClr val="0D0D0D"/>
                </a:solidFill>
                <a:latin typeface="Abril Fatface"/>
              </a:rPr>
              <a:t>20 SORU</a:t>
            </a:r>
          </a:p>
        </p:txBody>
      </p:sp>
      <p:sp>
        <p:nvSpPr>
          <p:cNvPr id="8" name="TextBox 10"/>
          <p:cNvSpPr txBox="1"/>
          <p:nvPr/>
        </p:nvSpPr>
        <p:spPr>
          <a:xfrm>
            <a:off x="11119372" y="7231732"/>
            <a:ext cx="2671098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200" dirty="0">
                <a:solidFill>
                  <a:srgbClr val="0D0D0D"/>
                </a:solidFill>
                <a:latin typeface="Abril Fatface"/>
              </a:rPr>
              <a:t>MATEMATİK</a:t>
            </a:r>
          </a:p>
          <a:p>
            <a:pPr algn="ctr">
              <a:lnSpc>
                <a:spcPts val="4620"/>
              </a:lnSpc>
            </a:pPr>
            <a:r>
              <a:rPr lang="en-US" sz="3200" dirty="0">
                <a:solidFill>
                  <a:srgbClr val="0D0D0D"/>
                </a:solidFill>
                <a:latin typeface="Abril Fatface"/>
              </a:rPr>
              <a:t>40 SORU</a:t>
            </a:r>
          </a:p>
        </p:txBody>
      </p:sp>
    </p:spTree>
    <p:extLst>
      <p:ext uri="{BB962C8B-B14F-4D97-AF65-F5344CB8AC3E}">
        <p14:creationId xmlns:p14="http://schemas.microsoft.com/office/powerpoint/2010/main" val="12888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3040" y="967036"/>
            <a:ext cx="16459200" cy="8640960"/>
          </a:xfrm>
        </p:spPr>
        <p:txBody>
          <a:bodyPr/>
          <a:lstStyle/>
          <a:p>
            <a:pPr marL="0" indent="0">
              <a:buNone/>
            </a:pPr>
            <a:r>
              <a:rPr lang="en-US" sz="6000" spc="350" dirty="0" smtClean="0">
                <a:solidFill>
                  <a:srgbClr val="0D0D0D"/>
                </a:solidFill>
                <a:latin typeface="Oswald Bold"/>
              </a:rPr>
              <a:t>TYT SORU TARZLARI</a:t>
            </a:r>
            <a:endParaRPr lang="tr-TR" sz="6000" spc="350" dirty="0">
              <a:solidFill>
                <a:srgbClr val="0D0D0D"/>
              </a:solidFill>
              <a:latin typeface="Oswald Bold"/>
            </a:endParaRPr>
          </a:p>
          <a:p>
            <a:pPr marL="647682" lvl="1" indent="-323842">
              <a:lnSpc>
                <a:spcPts val="4198"/>
              </a:lnSpc>
              <a:buFont typeface="Arial"/>
              <a:buChar char="•"/>
            </a:pPr>
            <a:endParaRPr lang="tr-TR" sz="3000" dirty="0" smtClean="0">
              <a:solidFill>
                <a:srgbClr val="0D0D0D"/>
              </a:solidFill>
              <a:latin typeface="Zilla Slab Bold"/>
            </a:endParaRPr>
          </a:p>
          <a:p>
            <a:pPr marL="647682" lvl="1" indent="-323842">
              <a:lnSpc>
                <a:spcPts val="4198"/>
              </a:lnSpc>
              <a:buFont typeface="Arial"/>
              <a:buChar char="•"/>
            </a:pP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Sorular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ortak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müfredattan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yani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9.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ve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10.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sınıf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konularından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oluşur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.</a:t>
            </a:r>
          </a:p>
          <a:p>
            <a:pPr marL="647682" lvl="1" indent="-323842">
              <a:lnSpc>
                <a:spcPts val="4198"/>
              </a:lnSpc>
              <a:buFont typeface="Arial"/>
              <a:buChar char="•"/>
            </a:pPr>
            <a:endParaRPr lang="tr-TR" sz="3000" dirty="0" smtClean="0">
              <a:solidFill>
                <a:srgbClr val="0D0D0D"/>
              </a:solidFill>
              <a:latin typeface="Zilla Slab Bold"/>
            </a:endParaRPr>
          </a:p>
          <a:p>
            <a:pPr marL="647682" lvl="1" indent="-323842">
              <a:lnSpc>
                <a:spcPts val="4198"/>
              </a:lnSpc>
              <a:buFont typeface="Arial"/>
              <a:buChar char="•"/>
            </a:pP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Okuduğunu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anlama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ve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yorumlama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becerilerine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yönelik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soru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tarzı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bulunmaktadır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.</a:t>
            </a:r>
          </a:p>
          <a:p>
            <a:pPr marL="647682" lvl="1" indent="-323842">
              <a:lnSpc>
                <a:spcPts val="4198"/>
              </a:lnSpc>
              <a:buFont typeface="Arial"/>
              <a:buChar char="•"/>
            </a:pPr>
            <a:endParaRPr lang="tr-TR" sz="3000" dirty="0" smtClean="0">
              <a:solidFill>
                <a:srgbClr val="0D0D0D"/>
              </a:solidFill>
              <a:latin typeface="Zilla Slab Bold"/>
            </a:endParaRPr>
          </a:p>
          <a:p>
            <a:pPr marL="647682" lvl="1" indent="-323842">
              <a:lnSpc>
                <a:spcPts val="4198"/>
              </a:lnSpc>
              <a:buFont typeface="Arial"/>
              <a:buChar char="•"/>
            </a:pP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Matematik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kavramlarını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kullanma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,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temel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işlemleri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yapma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becerisi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ve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aynı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zamanda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analiz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yeteneği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ölçmeye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dayalı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sorular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bulunacaktır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.</a:t>
            </a:r>
          </a:p>
          <a:p>
            <a:pPr marL="0" indent="0">
              <a:buNone/>
            </a:pPr>
            <a:endParaRPr lang="en-US" sz="3600" spc="350" dirty="0" smtClean="0">
              <a:solidFill>
                <a:srgbClr val="0D0D0D"/>
              </a:solidFill>
              <a:latin typeface="Oswald Bold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54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3040" y="967036"/>
            <a:ext cx="16459200" cy="8640960"/>
          </a:xfrm>
        </p:spPr>
        <p:txBody>
          <a:bodyPr/>
          <a:lstStyle/>
          <a:p>
            <a:pPr marL="323840" lvl="1" indent="0">
              <a:lnSpc>
                <a:spcPts val="4198"/>
              </a:lnSpc>
              <a:buNone/>
            </a:pPr>
            <a:r>
              <a:rPr lang="en-US" sz="3200" spc="350" dirty="0" smtClean="0">
                <a:solidFill>
                  <a:srgbClr val="0D0D0D"/>
                </a:solidFill>
                <a:latin typeface="Oswald Bold"/>
              </a:rPr>
              <a:t>TYT PUANININ KULLANILDIĞI YERLER</a:t>
            </a:r>
          </a:p>
          <a:p>
            <a:pPr marL="0" indent="0">
              <a:buNone/>
            </a:pPr>
            <a:endParaRPr lang="en-US" sz="3600" spc="350" dirty="0" smtClean="0">
              <a:solidFill>
                <a:srgbClr val="0D0D0D"/>
              </a:solidFill>
              <a:latin typeface="Oswald Bold"/>
            </a:endParaRPr>
          </a:p>
          <a:p>
            <a:pPr marL="647682" lvl="1" indent="-323842">
              <a:lnSpc>
                <a:spcPts val="4198"/>
              </a:lnSpc>
              <a:buFont typeface="Arial"/>
              <a:buChar char="•"/>
            </a:pP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TYT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Puan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türü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üniversiteye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geçiş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için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kullanılması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şart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olan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puan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türüdür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.</a:t>
            </a:r>
          </a:p>
          <a:p>
            <a:pPr marL="647682" lvl="1" indent="-323842">
              <a:lnSpc>
                <a:spcPts val="4198"/>
              </a:lnSpc>
              <a:buFont typeface="Arial"/>
              <a:buChar char="•"/>
            </a:pP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Ön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lisans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programlarının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tercihinde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ve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Açık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Öğretim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Ön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lisans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programlarının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tercihinde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kullanılır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.</a:t>
            </a:r>
          </a:p>
          <a:p>
            <a:pPr marL="647682" lvl="1" indent="-323842">
              <a:lnSpc>
                <a:spcPts val="4198"/>
              </a:lnSpc>
              <a:buFont typeface="Arial"/>
              <a:buChar char="•"/>
            </a:pP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Ayrıca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yetenek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sınavıyla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öğrenci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olan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programlar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yine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TYT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puanına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göre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hareket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 </a:t>
            </a:r>
            <a:r>
              <a:rPr lang="en-US" sz="3000" dirty="0" err="1" smtClean="0">
                <a:solidFill>
                  <a:srgbClr val="0D0D0D"/>
                </a:solidFill>
                <a:latin typeface="Zilla Slab Bold"/>
              </a:rPr>
              <a:t>eder</a:t>
            </a:r>
            <a:r>
              <a:rPr lang="en-US" sz="3000" dirty="0" smtClean="0">
                <a:solidFill>
                  <a:srgbClr val="0D0D0D"/>
                </a:solidFill>
                <a:latin typeface="Zilla Slab Bold"/>
              </a:rPr>
              <a:t>.</a:t>
            </a:r>
          </a:p>
          <a:p>
            <a:pPr marL="0" indent="0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920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1032" y="606996"/>
            <a:ext cx="8352928" cy="8640960"/>
          </a:xfrm>
        </p:spPr>
        <p:txBody>
          <a:bodyPr/>
          <a:lstStyle/>
          <a:p>
            <a:pPr marL="0" indent="0">
              <a:buNone/>
            </a:pPr>
            <a:r>
              <a:rPr lang="en-US" sz="3200" spc="211" dirty="0" smtClean="0">
                <a:latin typeface="Oswald Bold"/>
              </a:rPr>
              <a:t>ALAN YETERLİK TESTİ (AYT) SORU SAYILARI</a:t>
            </a:r>
          </a:p>
          <a:p>
            <a:pPr>
              <a:lnSpc>
                <a:spcPts val="2879"/>
              </a:lnSpc>
            </a:pPr>
            <a:r>
              <a:rPr lang="en-US" sz="3200" dirty="0" smtClean="0">
                <a:latin typeface="Zilla Slab Medium"/>
              </a:rPr>
              <a:t>MATEMATİK TESTİ, GEOMETRİ DE DAHİL 40 SORUDAN OLUŞMAKTADIR.</a:t>
            </a:r>
          </a:p>
          <a:p>
            <a:pPr>
              <a:lnSpc>
                <a:spcPts val="2400"/>
              </a:lnSpc>
            </a:pPr>
            <a:endParaRPr lang="en-US" sz="3200" dirty="0" smtClean="0">
              <a:latin typeface="Zilla Slab Medium"/>
            </a:endParaRPr>
          </a:p>
          <a:p>
            <a:pPr>
              <a:lnSpc>
                <a:spcPts val="2879"/>
              </a:lnSpc>
            </a:pPr>
            <a:r>
              <a:rPr lang="en-US" sz="3200" dirty="0" smtClean="0">
                <a:latin typeface="Zilla Slab"/>
              </a:rPr>
              <a:t>EDEBİYAT SOSYAL BİLGİLER-1 TESTİ, 24 EDEBİYAT, 10 TARİH-1 VE 6 COĞRAFYA-1 SORULARINDAN OLUŞMAKTADIR.</a:t>
            </a:r>
          </a:p>
          <a:p>
            <a:pPr>
              <a:lnSpc>
                <a:spcPts val="2400"/>
              </a:lnSpc>
            </a:pPr>
            <a:endParaRPr lang="en-US" sz="3200" dirty="0" smtClean="0">
              <a:latin typeface="Zilla Slab"/>
            </a:endParaRPr>
          </a:p>
          <a:p>
            <a:pPr>
              <a:lnSpc>
                <a:spcPts val="2879"/>
              </a:lnSpc>
            </a:pPr>
            <a:r>
              <a:rPr lang="en-US" sz="3200" dirty="0" smtClean="0">
                <a:latin typeface="Zilla Slab Medium"/>
              </a:rPr>
              <a:t>SOSYAL BİLGİLER-2 TESTİ, 11 TARİH-2, 11 COĞRAFYA-2, 6 DİN KÜLTÜRÜ VE 12 FELSEFE GRUBU SORULARINDAN OLUŞMAKTADIR. FELSEFE GRUBU SORULARI MANTIK, SOSYOLOJİ VE PSİKOLOJİ DERSLERİNİ İÇERİR.</a:t>
            </a:r>
          </a:p>
          <a:p>
            <a:pPr>
              <a:lnSpc>
                <a:spcPts val="2400"/>
              </a:lnSpc>
            </a:pPr>
            <a:endParaRPr lang="en-US" sz="3200" dirty="0" smtClean="0">
              <a:latin typeface="Zilla Slab Medium"/>
            </a:endParaRPr>
          </a:p>
          <a:p>
            <a:pPr>
              <a:lnSpc>
                <a:spcPts val="2879"/>
              </a:lnSpc>
            </a:pPr>
            <a:r>
              <a:rPr lang="en-US" sz="3200" dirty="0" smtClean="0">
                <a:latin typeface="Zilla Slab Medium"/>
              </a:rPr>
              <a:t>FEN BİLGİSİ TESTİ 14 FİZİK, 13 KİMYA VE 13 BÜYOLOJİ SORUSUNDAN OLUŞMAKTADIR.</a:t>
            </a:r>
          </a:p>
          <a:p>
            <a:pPr marL="0" indent="0">
              <a:buNone/>
            </a:pPr>
            <a:endParaRPr lang="tr-TR" sz="3200" dirty="0"/>
          </a:p>
        </p:txBody>
      </p:sp>
      <p:sp>
        <p:nvSpPr>
          <p:cNvPr id="2" name="Dikdörtgen 1"/>
          <p:cNvSpPr/>
          <p:nvPr/>
        </p:nvSpPr>
        <p:spPr>
          <a:xfrm>
            <a:off x="10224120" y="1471092"/>
            <a:ext cx="3312368" cy="259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14256568" y="4855468"/>
            <a:ext cx="3312368" cy="259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4256568" y="1255068"/>
            <a:ext cx="3312368" cy="259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0376520" y="5071492"/>
            <a:ext cx="3312368" cy="259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Çapraz Şerit 7"/>
          <p:cNvSpPr/>
          <p:nvPr/>
        </p:nvSpPr>
        <p:spPr>
          <a:xfrm rot="910586">
            <a:off x="10285687" y="1003041"/>
            <a:ext cx="3312368" cy="936104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9" name="Çapraz Şerit 8"/>
          <p:cNvSpPr/>
          <p:nvPr/>
        </p:nvSpPr>
        <p:spPr>
          <a:xfrm rot="910586">
            <a:off x="14321340" y="787015"/>
            <a:ext cx="3312368" cy="936104"/>
          </a:xfrm>
          <a:prstGeom prst="diagStri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Çapraz Şerit 9"/>
          <p:cNvSpPr/>
          <p:nvPr/>
        </p:nvSpPr>
        <p:spPr>
          <a:xfrm rot="910586">
            <a:off x="14256567" y="4387417"/>
            <a:ext cx="3312368" cy="936104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1" name="Çapraz Şerit 10"/>
          <p:cNvSpPr/>
          <p:nvPr/>
        </p:nvSpPr>
        <p:spPr>
          <a:xfrm rot="910586">
            <a:off x="10376521" y="4603440"/>
            <a:ext cx="3312368" cy="936104"/>
          </a:xfrm>
          <a:prstGeom prst="diagStri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10155652" y="1757720"/>
            <a:ext cx="336214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2400" dirty="0">
                <a:solidFill>
                  <a:srgbClr val="121435"/>
                </a:solidFill>
                <a:latin typeface="Abril Fatface"/>
              </a:rPr>
              <a:t>EDEBİYAT SOSYAL BİLGİLER-1 TESTİ</a:t>
            </a:r>
          </a:p>
          <a:p>
            <a:pPr algn="ctr">
              <a:lnSpc>
                <a:spcPts val="4759"/>
              </a:lnSpc>
            </a:pPr>
            <a:r>
              <a:rPr lang="en-US" sz="2400" dirty="0">
                <a:solidFill>
                  <a:srgbClr val="121435"/>
                </a:solidFill>
                <a:latin typeface="Abril Fatface"/>
              </a:rPr>
              <a:t>40 SORU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14578655" y="1627882"/>
            <a:ext cx="279773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121435"/>
                </a:solidFill>
                <a:latin typeface="Abril Fatface"/>
              </a:rPr>
              <a:t>MATEMATİK TESTİ</a:t>
            </a:r>
          </a:p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121435"/>
                </a:solidFill>
                <a:latin typeface="Abril Fatface"/>
              </a:rPr>
              <a:t>40 SORU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10617787" y="5201567"/>
            <a:ext cx="264816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121435"/>
                </a:solidFill>
                <a:latin typeface="Abril Fatface"/>
              </a:rPr>
              <a:t>SOSYAL BİLGİLER-2 TESTİ</a:t>
            </a:r>
          </a:p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121435"/>
                </a:solidFill>
                <a:latin typeface="Abril Fatface"/>
              </a:rPr>
              <a:t>40 SORU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14575678" y="4990491"/>
            <a:ext cx="264816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0D0D0D"/>
                </a:solidFill>
                <a:latin typeface="Abril Fatface"/>
              </a:rPr>
              <a:t>FEN BİLİMLERİ TESTİ</a:t>
            </a:r>
          </a:p>
          <a:p>
            <a:pPr algn="ctr">
              <a:lnSpc>
                <a:spcPts val="4759"/>
              </a:lnSpc>
            </a:pPr>
            <a:r>
              <a:rPr lang="en-US" sz="3400" dirty="0">
                <a:solidFill>
                  <a:srgbClr val="0D0D0D"/>
                </a:solidFill>
                <a:latin typeface="Abril Fatface"/>
              </a:rPr>
              <a:t>40 SORU</a:t>
            </a:r>
          </a:p>
        </p:txBody>
      </p:sp>
    </p:spTree>
    <p:extLst>
      <p:ext uri="{BB962C8B-B14F-4D97-AF65-F5344CB8AC3E}">
        <p14:creationId xmlns:p14="http://schemas.microsoft.com/office/powerpoint/2010/main" val="5492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3040" y="967036"/>
            <a:ext cx="16993888" cy="4896544"/>
          </a:xfrm>
        </p:spPr>
        <p:txBody>
          <a:bodyPr/>
          <a:lstStyle/>
          <a:p>
            <a:pPr marL="0" indent="0">
              <a:buNone/>
            </a:pPr>
            <a:r>
              <a:rPr lang="en-US" sz="3200" spc="211" dirty="0" smtClean="0">
                <a:latin typeface="Oswald Bold"/>
              </a:rPr>
              <a:t>YABANCI DİL TESTİ (YDT) SORU SAYILARI</a:t>
            </a:r>
            <a:endParaRPr lang="tr-TR" sz="3200" spc="211" dirty="0" smtClean="0">
              <a:latin typeface="Oswald Bold"/>
            </a:endParaRPr>
          </a:p>
          <a:p>
            <a:pPr marL="0" indent="0">
              <a:buNone/>
            </a:pPr>
            <a:endParaRPr lang="en-US" sz="3200" spc="211" dirty="0" smtClean="0">
              <a:latin typeface="Oswald Bold"/>
            </a:endParaRPr>
          </a:p>
          <a:p>
            <a:pPr>
              <a:lnSpc>
                <a:spcPts val="3600"/>
              </a:lnSpc>
            </a:pPr>
            <a:r>
              <a:rPr lang="en-US" sz="3200" dirty="0" smtClean="0">
                <a:latin typeface="Zilla Slab Bold"/>
              </a:rPr>
              <a:t>YABANCI DİL TESTİ 80 SORUDAN OLUŞMAKTADIR.</a:t>
            </a:r>
          </a:p>
          <a:p>
            <a:pPr>
              <a:lnSpc>
                <a:spcPts val="3600"/>
              </a:lnSpc>
            </a:pPr>
            <a:endParaRPr lang="en-US" sz="3200" dirty="0" smtClean="0">
              <a:latin typeface="Zilla Slab Bold"/>
            </a:endParaRPr>
          </a:p>
          <a:p>
            <a:pPr>
              <a:lnSpc>
                <a:spcPts val="3600"/>
              </a:lnSpc>
            </a:pPr>
            <a:r>
              <a:rPr lang="en-US" sz="3200" dirty="0" smtClean="0">
                <a:latin typeface="Zilla Slab Bold"/>
              </a:rPr>
              <a:t>ÖĞRENCİLER TERCİHLERİNE GÖRE İNGİLİZCEDEN, ALMANCADAN, RUSÇADAN, FRANSIZCE VE ARAPÇADAN 80 SORULUK DİL SINAVINA GİREBİLİRLER.</a:t>
            </a:r>
          </a:p>
          <a:p>
            <a:pPr marL="0" indent="0">
              <a:buNone/>
            </a:pPr>
            <a:endParaRPr lang="tr-TR" sz="3200" dirty="0"/>
          </a:p>
        </p:txBody>
      </p:sp>
      <p:sp>
        <p:nvSpPr>
          <p:cNvPr id="2" name="Bulut Belirtme Çizgisi 1"/>
          <p:cNvSpPr/>
          <p:nvPr/>
        </p:nvSpPr>
        <p:spPr>
          <a:xfrm>
            <a:off x="5364788" y="6099032"/>
            <a:ext cx="4680520" cy="2880320"/>
          </a:xfrm>
          <a:prstGeom prst="cloudCallout">
            <a:avLst>
              <a:gd name="adj1" fmla="val 1830"/>
              <a:gd name="adj2" fmla="val -382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b="1" dirty="0"/>
              <a:t>YABANCI DİL TESTİ</a:t>
            </a:r>
          </a:p>
          <a:p>
            <a:pPr algn="ctr"/>
            <a:r>
              <a:rPr lang="tr-TR" sz="3600" b="1" dirty="0"/>
              <a:t>80 </a:t>
            </a:r>
            <a:r>
              <a:rPr lang="tr-TR" sz="3600" b="1" dirty="0" smtClean="0"/>
              <a:t>SORU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36284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914400" y="823020"/>
            <a:ext cx="7581528" cy="8366225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r-TR" b="1" dirty="0" smtClean="0"/>
              <a:t>ALAN YETERLİK VE DİL TESTİ</a:t>
            </a:r>
          </a:p>
          <a:p>
            <a:pPr marL="0" indent="0">
              <a:buNone/>
            </a:pPr>
            <a:r>
              <a:rPr lang="tr-TR" b="1" dirty="0" smtClean="0"/>
              <a:t>(AYT VE YDT) PUAN TÜRLERİ</a:t>
            </a:r>
          </a:p>
          <a:p>
            <a:pPr marL="690864" lvl="1" indent="-345433" defTabSz="914378">
              <a:lnSpc>
                <a:spcPts val="448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spc="320" dirty="0">
                <a:solidFill>
                  <a:srgbClr val="121435"/>
                </a:solidFill>
                <a:latin typeface="Zilla Slab Bold"/>
              </a:rPr>
              <a:t>EŞİT ĞIRLIK</a:t>
            </a:r>
          </a:p>
          <a:p>
            <a:pPr marL="690864" lvl="1" indent="-345433" defTabSz="914378">
              <a:lnSpc>
                <a:spcPts val="448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spc="320" dirty="0">
                <a:solidFill>
                  <a:srgbClr val="121435"/>
                </a:solidFill>
                <a:latin typeface="Zilla Slab Bold"/>
              </a:rPr>
              <a:t>SAYISAL</a:t>
            </a:r>
          </a:p>
          <a:p>
            <a:pPr marL="690864" lvl="1" indent="-345433" defTabSz="914378">
              <a:lnSpc>
                <a:spcPts val="448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spc="320" dirty="0">
                <a:solidFill>
                  <a:srgbClr val="121435"/>
                </a:solidFill>
                <a:latin typeface="Zilla Slab Bold"/>
              </a:rPr>
              <a:t>SÖZEL</a:t>
            </a:r>
          </a:p>
          <a:p>
            <a:pPr marL="690864" lvl="1" indent="-345433" defTabSz="914378">
              <a:lnSpc>
                <a:spcPts val="4480"/>
              </a:lnSpc>
              <a:spcBef>
                <a:spcPts val="0"/>
              </a:spcBef>
              <a:buFont typeface="Arial"/>
              <a:buChar char="•"/>
            </a:pPr>
            <a:r>
              <a:rPr lang="en-US" sz="3200" spc="320" dirty="0">
                <a:solidFill>
                  <a:srgbClr val="121435"/>
                </a:solidFill>
                <a:latin typeface="Zilla Slab Bold"/>
              </a:rPr>
              <a:t>DİL</a:t>
            </a:r>
          </a:p>
          <a:p>
            <a:pPr marL="0" lvl="0" indent="0" defTabSz="914378">
              <a:lnSpc>
                <a:spcPts val="4480"/>
              </a:lnSpc>
              <a:spcBef>
                <a:spcPts val="0"/>
              </a:spcBef>
              <a:buNone/>
            </a:pPr>
            <a:endParaRPr lang="en-US" sz="3200" spc="320" dirty="0">
              <a:solidFill>
                <a:srgbClr val="121435"/>
              </a:solidFill>
              <a:latin typeface="Zilla Slab Bold"/>
            </a:endParaRPr>
          </a:p>
          <a:p>
            <a:pPr marL="0" lvl="0" indent="0" defTabSz="914378">
              <a:lnSpc>
                <a:spcPts val="4480"/>
              </a:lnSpc>
              <a:spcBef>
                <a:spcPts val="0"/>
              </a:spcBef>
              <a:buNone/>
            </a:pPr>
            <a:r>
              <a:rPr lang="en-US" sz="3200" spc="320" dirty="0">
                <a:solidFill>
                  <a:srgbClr val="121435"/>
                </a:solidFill>
                <a:latin typeface="Zilla Slab Bold"/>
              </a:rPr>
              <a:t>OLMAK ÜZERE 4 GRUBA AYRILIR.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9216008" y="823020"/>
            <a:ext cx="8083550" cy="8280920"/>
          </a:xfrm>
          <a:ln>
            <a:solidFill>
              <a:srgbClr val="00B0F0"/>
            </a:solidFill>
          </a:ln>
        </p:spPr>
        <p:txBody>
          <a:bodyPr/>
          <a:lstStyle/>
          <a:p>
            <a:pPr marL="0" indent="0" algn="ctr">
              <a:lnSpc>
                <a:spcPts val="5039"/>
              </a:lnSpc>
              <a:buNone/>
            </a:pPr>
            <a:r>
              <a:rPr lang="en-US" spc="211" dirty="0">
                <a:latin typeface="Zilla Slab Bold" charset="-94"/>
                <a:ea typeface="Zilla Slab Bold" charset="-94"/>
              </a:rPr>
              <a:t>ALAN YETERLİK VE DİL TESTİ</a:t>
            </a:r>
          </a:p>
          <a:p>
            <a:pPr marL="0" indent="0" algn="ctr">
              <a:lnSpc>
                <a:spcPts val="5039"/>
              </a:lnSpc>
              <a:buNone/>
            </a:pPr>
            <a:r>
              <a:rPr lang="en-US" spc="211" dirty="0">
                <a:latin typeface="Zilla Slab Bold" charset="-94"/>
                <a:ea typeface="Zilla Slab Bold" charset="-94"/>
              </a:rPr>
              <a:t>(AYT VE YDT) PUAN TÜRLERİ</a:t>
            </a:r>
          </a:p>
          <a:p>
            <a:pPr marL="0" indent="0">
              <a:buNone/>
            </a:pPr>
            <a:endParaRPr lang="tr-TR" sz="4400" spc="320" dirty="0" smtClean="0">
              <a:solidFill>
                <a:srgbClr val="121435"/>
              </a:solidFill>
              <a:latin typeface="Zilla Slab Bold"/>
            </a:endParaRPr>
          </a:p>
          <a:p>
            <a:pPr marL="0" indent="0">
              <a:buNone/>
            </a:pPr>
            <a:r>
              <a:rPr lang="en-US" sz="3200" b="1" spc="320" dirty="0" smtClean="0">
                <a:solidFill>
                  <a:srgbClr val="121435"/>
                </a:solidFill>
                <a:latin typeface="Zilla Slab Bold" charset="-94"/>
                <a:ea typeface="Zilla Slab Bold" charset="-94"/>
                <a:cs typeface="Calibri Light" pitchFamily="34" charset="0"/>
              </a:rPr>
              <a:t>LİSANS PROGRAMLARINI VE AÇIK ÖĞRETİM LİSANS PROGRAMLARINI TERCİH EDERKEN KULLANILIR.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74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102</TotalTime>
  <Words>1057</Words>
  <Application>Microsoft Office PowerPoint</Application>
  <PresentationFormat>Özel</PresentationFormat>
  <Paragraphs>198</Paragraphs>
  <Slides>22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18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42" baseType="lpstr">
      <vt:lpstr>Arial</vt:lpstr>
      <vt:lpstr>Wingdings</vt:lpstr>
      <vt:lpstr>Aristotelica Pro</vt:lpstr>
      <vt:lpstr>Zilla Slab</vt:lpstr>
      <vt:lpstr>Zilla Slab Bold</vt:lpstr>
      <vt:lpstr>Tunga</vt:lpstr>
      <vt:lpstr>Calibri Light</vt:lpstr>
      <vt:lpstr>Oswald Bold</vt:lpstr>
      <vt:lpstr>Aristotelica Pro Bold</vt:lpstr>
      <vt:lpstr>Zilla Slab Semi-Bold</vt:lpstr>
      <vt:lpstr>Bike Park</vt:lpstr>
      <vt:lpstr>Comic Sans</vt:lpstr>
      <vt:lpstr>Franklin Gothic Book</vt:lpstr>
      <vt:lpstr>Franklin Gothic Medium</vt:lpstr>
      <vt:lpstr>DejaVu Serif Bold</vt:lpstr>
      <vt:lpstr>Abril Fatface</vt:lpstr>
      <vt:lpstr>Comic Sans Bold</vt:lpstr>
      <vt:lpstr>Zilla Slab Medium</vt:lpstr>
      <vt:lpstr>Açılar</vt:lpstr>
      <vt:lpstr>Adobe Acrobat Document</vt:lpstr>
      <vt:lpstr>   2024 YÜKSEKÖĞRETIM KURUMLARI  SINAVI BILGILENDIRME SUNUMU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HAM PUAN VE EK PUAN HESAPLAMASI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YÜKSEKÖĞRETIM KURUMLARI  SINAVI BILGILENDIRME SUNUMU</dc:title>
  <dc:creator>PC</dc:creator>
  <cp:lastModifiedBy>PC</cp:lastModifiedBy>
  <cp:revision>20</cp:revision>
  <dcterms:created xsi:type="dcterms:W3CDTF">2024-02-01T06:57:33Z</dcterms:created>
  <dcterms:modified xsi:type="dcterms:W3CDTF">2024-02-02T07:14:38Z</dcterms:modified>
  <dc:identifier>DAFxQJ3DBkk</dc:identifier>
</cp:coreProperties>
</file>