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62" r:id="rId5"/>
    <p:sldId id="265" r:id="rId6"/>
    <p:sldId id="266" r:id="rId7"/>
    <p:sldId id="274" r:id="rId8"/>
    <p:sldId id="257" r:id="rId9"/>
    <p:sldId id="258" r:id="rId10"/>
    <p:sldId id="275" r:id="rId11"/>
    <p:sldId id="264" r:id="rId12"/>
    <p:sldId id="267" r:id="rId13"/>
    <p:sldId id="259" r:id="rId14"/>
    <p:sldId id="270" r:id="rId15"/>
    <p:sldId id="269" r:id="rId16"/>
    <p:sldId id="276" r:id="rId17"/>
    <p:sldId id="277" r:id="rId18"/>
    <p:sldId id="260" r:id="rId19"/>
    <p:sldId id="271" r:id="rId20"/>
    <p:sldId id="261"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106450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97AB725-8DA1-49DC-8881-3ECF2A7D454D}" type="datetimeFigureOut">
              <a:rPr lang="tr-TR" smtClean="0"/>
              <a:t>02.02.2024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21500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819760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94989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796312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60598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323690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2222779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195825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250245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233908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97AB725-8DA1-49DC-8881-3ECF2A7D454D}" type="datetimeFigureOut">
              <a:rPr lang="tr-TR" smtClean="0"/>
              <a:t>02.02.2024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63836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97AB725-8DA1-49DC-8881-3ECF2A7D454D}" type="datetimeFigureOut">
              <a:rPr lang="tr-TR" smtClean="0"/>
              <a:t>02.02.2024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298607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48979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86734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97AB725-8DA1-49DC-8881-3ECF2A7D454D}" type="datetimeFigureOut">
              <a:rPr lang="tr-TR" smtClean="0"/>
              <a:t>02.02.2024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75292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97AB725-8DA1-49DC-8881-3ECF2A7D454D}" type="datetimeFigureOut">
              <a:rPr lang="tr-TR" smtClean="0"/>
              <a:t>02.02.2024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B4395E-4F63-4E08-A07E-56C5CD2CD8F1}" type="slidenum">
              <a:rPr lang="tr-TR" smtClean="0"/>
              <a:t>‹#›</a:t>
            </a:fld>
            <a:endParaRPr lang="tr-TR"/>
          </a:p>
        </p:txBody>
      </p:sp>
    </p:spTree>
    <p:extLst>
      <p:ext uri="{BB962C8B-B14F-4D97-AF65-F5344CB8AC3E}">
        <p14:creationId xmlns:p14="http://schemas.microsoft.com/office/powerpoint/2010/main" val="174574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7AB725-8DA1-49DC-8881-3ECF2A7D454D}" type="datetimeFigureOut">
              <a:rPr lang="tr-TR" smtClean="0"/>
              <a:t>02.02.2024</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CB4395E-4F63-4E08-A07E-56C5CD2CD8F1}" type="slidenum">
              <a:rPr lang="tr-TR" smtClean="0"/>
              <a:t>‹#›</a:t>
            </a:fld>
            <a:endParaRPr lang="tr-TR"/>
          </a:p>
        </p:txBody>
      </p:sp>
    </p:spTree>
    <p:extLst>
      <p:ext uri="{BB962C8B-B14F-4D97-AF65-F5344CB8AC3E}">
        <p14:creationId xmlns:p14="http://schemas.microsoft.com/office/powerpoint/2010/main" val="29782815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HAYIR DİYEBİLME</a:t>
            </a:r>
            <a:endParaRPr lang="tr-TR" dirty="0"/>
          </a:p>
        </p:txBody>
      </p:sp>
      <p:sp>
        <p:nvSpPr>
          <p:cNvPr id="3" name="Alt Başlık 2"/>
          <p:cNvSpPr>
            <a:spLocks noGrp="1"/>
          </p:cNvSpPr>
          <p:nvPr>
            <p:ph type="subTitle" idx="1"/>
          </p:nvPr>
        </p:nvSpPr>
        <p:spPr/>
        <p:txBody>
          <a:bodyPr/>
          <a:lstStyle/>
          <a:p>
            <a:r>
              <a:rPr lang="tr-TR" dirty="0" smtClean="0"/>
              <a:t>GEBZE REHBERLİK ARAŞTIRMA MERKEZİ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38629" y="5460521"/>
            <a:ext cx="1272003" cy="1256491"/>
          </a:xfrm>
          <a:prstGeom prst="rect">
            <a:avLst/>
          </a:prstGeom>
        </p:spPr>
      </p:pic>
    </p:spTree>
    <p:extLst>
      <p:ext uri="{BB962C8B-B14F-4D97-AF65-F5344CB8AC3E}">
        <p14:creationId xmlns:p14="http://schemas.microsoft.com/office/powerpoint/2010/main" val="1840665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 ZAMAN HAYIR DEMELİYİZ?</a:t>
            </a:r>
            <a:endParaRPr lang="tr-TR" dirty="0"/>
          </a:p>
        </p:txBody>
      </p:sp>
      <p:sp>
        <p:nvSpPr>
          <p:cNvPr id="3" name="İçerik Yer Tutucusu 2"/>
          <p:cNvSpPr>
            <a:spLocks noGrp="1"/>
          </p:cNvSpPr>
          <p:nvPr>
            <p:ph idx="1"/>
          </p:nvPr>
        </p:nvSpPr>
        <p:spPr/>
        <p:txBody>
          <a:bodyPr/>
          <a:lstStyle/>
          <a:p>
            <a:pPr marL="274320" indent="-274320">
              <a:lnSpc>
                <a:spcPct val="90000"/>
              </a:lnSpc>
              <a:buFont typeface="Wingdings"/>
              <a:buChar char=""/>
              <a:defRPr/>
            </a:pPr>
            <a:r>
              <a:rPr lang="tr-TR" dirty="0"/>
              <a:t>Bir kişiye ya da bir projeye ‘evet’ demeden önce ne kadar vakit alacağı düşünülmelidir. Eğer işi düzgün yapabilmek için gerekli vakit harcanamayacaksa bu, geçerli bir nedendir.</a:t>
            </a:r>
          </a:p>
          <a:p>
            <a:pPr marL="274320" indent="-274320">
              <a:lnSpc>
                <a:spcPct val="90000"/>
              </a:lnSpc>
              <a:buFont typeface="Wingdings"/>
              <a:buChar char=""/>
              <a:defRPr/>
            </a:pPr>
            <a:r>
              <a:rPr lang="tr-TR" dirty="0"/>
              <a:t>Kişi üzerinde gereğinden fazla stres yaratan işlere ‘hayır’ diyebilmelidir.</a:t>
            </a:r>
          </a:p>
          <a:p>
            <a:pPr marL="274320" indent="-274320">
              <a:lnSpc>
                <a:spcPct val="90000"/>
              </a:lnSpc>
              <a:buFont typeface="Wingdings"/>
              <a:buChar char=""/>
              <a:defRPr/>
            </a:pPr>
            <a:r>
              <a:rPr lang="tr-TR" dirty="0"/>
              <a:t>Bir işe ‘evet’ veya ‘hayır’ demeden önce süre istenebilir. Böylece ‘hayır’ cevabı daha kolay verilebilir.</a:t>
            </a:r>
          </a:p>
          <a:p>
            <a:pPr marL="274320" indent="-274320">
              <a:lnSpc>
                <a:spcPct val="90000"/>
              </a:lnSpc>
              <a:buFont typeface="Wingdings"/>
              <a:buChar char=""/>
              <a:defRPr/>
            </a:pPr>
            <a:r>
              <a:rPr lang="tr-TR" dirty="0"/>
              <a:t>‘Evet’ demeden önce sorumlulukların da gözden geçirilmesi önemlidir. Daha fazla sorumluluk yükleyen istenmeyen işlere ‘hayır’ demek uygun olur.</a:t>
            </a:r>
          </a:p>
          <a:p>
            <a:pPr marL="274320" indent="-274320">
              <a:lnSpc>
                <a:spcPct val="90000"/>
              </a:lnSpc>
              <a:buFont typeface="Wingdings"/>
              <a:buChar char=""/>
              <a:defRPr/>
            </a:pPr>
            <a:r>
              <a:rPr lang="tr-TR" dirty="0"/>
              <a:t>İsteksiz yapılan iş başarısız olacağından istek faktörünü verilen cevaplarda göz önünde bulundurmak önemlidir.</a:t>
            </a:r>
          </a:p>
          <a:p>
            <a:endParaRPr lang="tr-TR" dirty="0"/>
          </a:p>
        </p:txBody>
      </p:sp>
    </p:spTree>
    <p:extLst>
      <p:ext uri="{BB962C8B-B14F-4D97-AF65-F5344CB8AC3E}">
        <p14:creationId xmlns:p14="http://schemas.microsoft.com/office/powerpoint/2010/main" val="15214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HAYIR DEMEK HER ŞEYE HAYIR DEMEK MİDİR?</a:t>
            </a:r>
            <a:endParaRPr lang="tr-TR" dirty="0"/>
          </a:p>
        </p:txBody>
      </p:sp>
      <p:sp>
        <p:nvSpPr>
          <p:cNvPr id="3" name="İçerik Yer Tutucusu 2"/>
          <p:cNvSpPr>
            <a:spLocks noGrp="1"/>
          </p:cNvSpPr>
          <p:nvPr>
            <p:ph idx="1"/>
          </p:nvPr>
        </p:nvSpPr>
        <p:spPr/>
        <p:txBody>
          <a:bodyPr/>
          <a:lstStyle/>
          <a:p>
            <a:r>
              <a:rPr lang="tr-TR" altLang="tr-TR" dirty="0">
                <a:latin typeface="Trebuchet MS" panose="020B0603020202020204" pitchFamily="34" charset="0"/>
              </a:rPr>
              <a:t>İstemediğimiz, düşüncelerimize, ahlaki değerlerimize  fizyolojimize uygun olmayan, sonrasında bizi zora sokacak olaylar ve durumlar karşısında HAYIR diyebilmek </a:t>
            </a:r>
          </a:p>
          <a:p>
            <a:r>
              <a:rPr lang="tr-TR" altLang="tr-TR" dirty="0">
                <a:latin typeface="Trebuchet MS" panose="020B0603020202020204" pitchFamily="34" charset="0"/>
              </a:rPr>
              <a:t>İstemediğimiz bir şey için başkalarını kırmamak adına HAYIR diyebilmek.</a:t>
            </a:r>
          </a:p>
          <a:p>
            <a:r>
              <a:rPr lang="tr-TR" altLang="tr-TR" dirty="0">
                <a:latin typeface="Trebuchet MS" panose="020B0603020202020204" pitchFamily="34" charset="0"/>
              </a:rPr>
              <a:t>Bize o an için güzel gelen sorumluluğumuzu erteleyecek ancak sonrasında zora sokacak durumlarda HAYIR diyebilmek</a:t>
            </a:r>
          </a:p>
          <a:p>
            <a:endParaRPr lang="tr-TR" dirty="0"/>
          </a:p>
        </p:txBody>
      </p:sp>
    </p:spTree>
    <p:extLst>
      <p:ext uri="{BB962C8B-B14F-4D97-AF65-F5344CB8AC3E}">
        <p14:creationId xmlns:p14="http://schemas.microsoft.com/office/powerpoint/2010/main" val="273388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HAYIR DEMENİN OLUMLU ETKİLERİ</a:t>
            </a:r>
            <a:endParaRPr lang="tr-TR" dirty="0"/>
          </a:p>
        </p:txBody>
      </p:sp>
      <p:sp>
        <p:nvSpPr>
          <p:cNvPr id="3" name="İçerik Yer Tutucusu 2"/>
          <p:cNvSpPr>
            <a:spLocks noGrp="1"/>
          </p:cNvSpPr>
          <p:nvPr>
            <p:ph idx="1"/>
          </p:nvPr>
        </p:nvSpPr>
        <p:spPr/>
        <p:txBody>
          <a:bodyPr/>
          <a:lstStyle/>
          <a:p>
            <a:r>
              <a:rPr lang="tr-TR" dirty="0"/>
              <a:t>Sağlıklı sınırların kurulması.</a:t>
            </a:r>
          </a:p>
          <a:p>
            <a:r>
              <a:rPr lang="tr-TR" dirty="0"/>
              <a:t>Daha etkili zaman yönetimi.</a:t>
            </a:r>
          </a:p>
          <a:p>
            <a:r>
              <a:rPr lang="tr-TR" dirty="0"/>
              <a:t>Kişisel gelişim ve başarı.</a:t>
            </a:r>
          </a:p>
          <a:p>
            <a:r>
              <a:rPr lang="tr-TR" dirty="0"/>
              <a:t>Özsaygı ve özgüvenin artması.</a:t>
            </a:r>
          </a:p>
          <a:p>
            <a:r>
              <a:rPr lang="tr-TR" dirty="0"/>
              <a:t>Daha mutlu ve dengeli bir yaşam.</a:t>
            </a:r>
          </a:p>
          <a:p>
            <a:pPr marL="0" indent="0">
              <a:buNone/>
            </a:pPr>
            <a:endParaRPr lang="tr-TR" dirty="0"/>
          </a:p>
        </p:txBody>
      </p:sp>
    </p:spTree>
    <p:extLst>
      <p:ext uri="{BB962C8B-B14F-4D97-AF65-F5344CB8AC3E}">
        <p14:creationId xmlns:p14="http://schemas.microsoft.com/office/powerpoint/2010/main" val="405209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HAYIR DİYEBİLMEK İÇİN YOLLAR</a:t>
            </a:r>
            <a:endParaRPr lang="tr-TR" dirty="0"/>
          </a:p>
        </p:txBody>
      </p:sp>
      <p:sp>
        <p:nvSpPr>
          <p:cNvPr id="3" name="İçerik Yer Tutucusu 2"/>
          <p:cNvSpPr>
            <a:spLocks noGrp="1"/>
          </p:cNvSpPr>
          <p:nvPr>
            <p:ph idx="1"/>
          </p:nvPr>
        </p:nvSpPr>
        <p:spPr/>
        <p:txBody>
          <a:bodyPr/>
          <a:lstStyle/>
          <a:p>
            <a:pPr marL="0" indent="0">
              <a:buNone/>
            </a:pPr>
            <a:r>
              <a:rPr lang="tr-TR" b="1" dirty="0"/>
              <a:t>1. Kendi İhtiyaçlarınızı Tanıyın:</a:t>
            </a:r>
            <a:endParaRPr lang="tr-TR" dirty="0"/>
          </a:p>
          <a:p>
            <a:r>
              <a:rPr lang="tr-TR" dirty="0"/>
              <a:t>Hayır demenin ilk adımı, kendi ihtiyaçlarınızı ve sınırlarınızı tanımaktır.</a:t>
            </a:r>
          </a:p>
          <a:p>
            <a:r>
              <a:rPr lang="tr-TR" dirty="0"/>
              <a:t>Kendinize şu soruları sorarak başlayabilirsiniz: "Bu talep benim ihtiyaçlarımı karşılamıyor mu?" veya "Bu benim sınırlarımı aşıyor mu?"</a:t>
            </a:r>
          </a:p>
          <a:p>
            <a:pPr marL="0" indent="0">
              <a:buNone/>
            </a:pPr>
            <a:r>
              <a:rPr lang="tr-TR" b="1" dirty="0"/>
              <a:t>2. Öncelik Belirleyin:</a:t>
            </a:r>
            <a:endParaRPr lang="tr-TR" dirty="0"/>
          </a:p>
          <a:p>
            <a:r>
              <a:rPr lang="tr-TR" dirty="0"/>
              <a:t>Hayır demek, önceliklerinizi belirleyebilmeyi içerir.</a:t>
            </a:r>
          </a:p>
          <a:p>
            <a:r>
              <a:rPr lang="tr-TR" dirty="0"/>
              <a:t>Hangi taleplerin sizin için gerçekten önemli olduğunu ve hangilerine odaklanmanız gerektiğini düşünün.</a:t>
            </a:r>
          </a:p>
          <a:p>
            <a:endParaRPr lang="tr-TR" dirty="0"/>
          </a:p>
        </p:txBody>
      </p:sp>
      <p:pic>
        <p:nvPicPr>
          <p:cNvPr id="4" name="Picture 5" descr="776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77" y="4917057"/>
            <a:ext cx="29337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30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3. Duygusal Sınırlar Koyun:</a:t>
            </a:r>
            <a:endParaRPr lang="tr-TR" dirty="0"/>
          </a:p>
          <a:p>
            <a:r>
              <a:rPr lang="tr-TR" dirty="0"/>
              <a:t>Hayır demenin bir yolu da duygusal sınırlar koymaktır.</a:t>
            </a:r>
          </a:p>
          <a:p>
            <a:r>
              <a:rPr lang="tr-TR" dirty="0"/>
              <a:t>Başkalarının duygusal yüklerini taşımaktan kaçınarak, kendi duygusal sağlığınıza öncelik verin.</a:t>
            </a:r>
          </a:p>
          <a:p>
            <a:pPr marL="0" indent="0">
              <a:buNone/>
            </a:pPr>
            <a:r>
              <a:rPr lang="tr-TR" b="1" dirty="0"/>
              <a:t>4. Net ve Açık İfade Edin:</a:t>
            </a:r>
            <a:endParaRPr lang="tr-TR" dirty="0"/>
          </a:p>
          <a:p>
            <a:r>
              <a:rPr lang="tr-TR" dirty="0"/>
              <a:t>Hayır demenin etkili bir yolu, duygularınızı ve düşüncelerinizi net bir şekilde ifade etmektir.</a:t>
            </a:r>
          </a:p>
          <a:p>
            <a:r>
              <a:rPr lang="tr-TR" dirty="0"/>
              <a:t>Dürüst ve açık iletişim, karşı tarafın sizin pozisyonunuzu anlamasına yardımcı olabilir.</a:t>
            </a:r>
          </a:p>
          <a:p>
            <a:endParaRPr lang="tr-TR" dirty="0"/>
          </a:p>
          <a:p>
            <a:endParaRPr lang="tr-TR" dirty="0"/>
          </a:p>
        </p:txBody>
      </p:sp>
    </p:spTree>
    <p:extLst>
      <p:ext uri="{BB962C8B-B14F-4D97-AF65-F5344CB8AC3E}">
        <p14:creationId xmlns:p14="http://schemas.microsoft.com/office/powerpoint/2010/main" val="52835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5. Alternatif Çözümler Sunun:</a:t>
            </a:r>
            <a:endParaRPr lang="tr-TR" dirty="0"/>
          </a:p>
          <a:p>
            <a:r>
              <a:rPr lang="tr-TR" dirty="0"/>
              <a:t>Hayır demenin yanında, alternatif çözümler sunmak da önemlidir.</a:t>
            </a:r>
          </a:p>
          <a:p>
            <a:r>
              <a:rPr lang="tr-TR" dirty="0"/>
              <a:t>İhtiyacınızı veya sınırlarınızı ifade ederken, birlikte çalışılabilir çözümler önererek karşılıklı memnuniyeti sağlamaya çalışın.</a:t>
            </a:r>
          </a:p>
          <a:p>
            <a:pPr marL="0" indent="0">
              <a:buNone/>
            </a:pPr>
            <a:r>
              <a:rPr lang="tr-TR" b="1" dirty="0"/>
              <a:t>6. Evet Demenin Gücünü Anlayın:</a:t>
            </a:r>
            <a:endParaRPr lang="tr-TR" dirty="0"/>
          </a:p>
          <a:p>
            <a:r>
              <a:rPr lang="tr-TR" dirty="0"/>
              <a:t>Hayır demek, evet demenin gücünü anlamakla denge bulur.</a:t>
            </a:r>
          </a:p>
          <a:p>
            <a:r>
              <a:rPr lang="tr-TR" dirty="0"/>
              <a:t>Her evet dediğinizde, gerçekten istediğiniz şeylere odaklanamayabilirsiniz.</a:t>
            </a:r>
          </a:p>
          <a:p>
            <a:endParaRPr lang="tr-TR" dirty="0"/>
          </a:p>
        </p:txBody>
      </p:sp>
    </p:spTree>
    <p:extLst>
      <p:ext uri="{BB962C8B-B14F-4D97-AF65-F5344CB8AC3E}">
        <p14:creationId xmlns:p14="http://schemas.microsoft.com/office/powerpoint/2010/main" val="59065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81000" indent="-381000">
              <a:lnSpc>
                <a:spcPct val="80000"/>
              </a:lnSpc>
            </a:pPr>
            <a:r>
              <a:rPr lang="tr-TR" altLang="tr-TR" dirty="0"/>
              <a:t>Kendinize sorular sorun. Kendi isteklerinizi belirlemek ve bunları hayata geçirmek için hangi seçimleri nasıl yapacağınızı öğrenin. </a:t>
            </a:r>
          </a:p>
          <a:p>
            <a:pPr marL="381000" indent="-381000">
              <a:lnSpc>
                <a:spcPct val="80000"/>
              </a:lnSpc>
              <a:buFont typeface="Wingdings" panose="05000000000000000000" pitchFamily="2" charset="2"/>
              <a:buNone/>
            </a:pPr>
            <a:endParaRPr lang="tr-TR" altLang="tr-TR" dirty="0"/>
          </a:p>
          <a:p>
            <a:pPr marL="381000" indent="-381000">
              <a:lnSpc>
                <a:spcPct val="80000"/>
              </a:lnSpc>
              <a:buFontTx/>
              <a:buAutoNum type="arabicPeriod"/>
            </a:pPr>
            <a:r>
              <a:rPr lang="tr-TR" altLang="tr-TR" dirty="0"/>
              <a:t> Ne istiyorum? </a:t>
            </a:r>
            <a:br>
              <a:rPr lang="tr-TR" altLang="tr-TR" dirty="0"/>
            </a:br>
            <a:endParaRPr lang="tr-TR" altLang="tr-TR" dirty="0"/>
          </a:p>
          <a:p>
            <a:pPr marL="381000" indent="-381000">
              <a:lnSpc>
                <a:spcPct val="80000"/>
              </a:lnSpc>
              <a:buFontTx/>
              <a:buAutoNum type="arabicPeriod"/>
            </a:pPr>
            <a:r>
              <a:rPr lang="tr-TR" altLang="tr-TR" dirty="0"/>
              <a:t> Beni neler mutlu eder? </a:t>
            </a:r>
          </a:p>
          <a:p>
            <a:pPr marL="381000" indent="-381000">
              <a:lnSpc>
                <a:spcPct val="80000"/>
              </a:lnSpc>
              <a:buFontTx/>
              <a:buAutoNum type="arabicPeriod"/>
            </a:pPr>
            <a:endParaRPr lang="tr-TR" altLang="tr-TR" dirty="0"/>
          </a:p>
          <a:p>
            <a:pPr marL="381000" indent="-381000">
              <a:lnSpc>
                <a:spcPct val="80000"/>
              </a:lnSpc>
              <a:buFontTx/>
              <a:buAutoNum type="arabicPeriod"/>
            </a:pPr>
            <a:r>
              <a:rPr lang="tr-TR" altLang="tr-TR" dirty="0"/>
              <a:t> Kimlerle birlikte zaman geçirmekten zevk alıyorum? </a:t>
            </a:r>
          </a:p>
          <a:p>
            <a:pPr marL="381000" indent="-381000">
              <a:lnSpc>
                <a:spcPct val="80000"/>
              </a:lnSpc>
              <a:buFontTx/>
              <a:buAutoNum type="arabicPeriod"/>
            </a:pPr>
            <a:endParaRPr lang="tr-TR" altLang="tr-TR" dirty="0"/>
          </a:p>
          <a:p>
            <a:pPr marL="381000" indent="-381000">
              <a:lnSpc>
                <a:spcPct val="80000"/>
              </a:lnSpc>
              <a:buFontTx/>
              <a:buAutoNum type="arabicPeriod"/>
            </a:pPr>
            <a:r>
              <a:rPr lang="tr-TR" altLang="tr-TR" dirty="0"/>
              <a:t> Nerede/nasıl davranmalıyım? </a:t>
            </a:r>
            <a:br>
              <a:rPr lang="tr-TR" altLang="tr-TR" dirty="0"/>
            </a:br>
            <a:r>
              <a:rPr lang="tr-TR" altLang="tr-TR" dirty="0"/>
              <a:t/>
            </a:r>
            <a:br>
              <a:rPr lang="tr-TR" altLang="tr-TR" dirty="0"/>
            </a:br>
            <a:r>
              <a:rPr lang="tr-TR" altLang="tr-TR" dirty="0"/>
              <a:t/>
            </a:r>
            <a:br>
              <a:rPr lang="tr-TR" altLang="tr-TR" dirty="0"/>
            </a:br>
            <a:endParaRPr lang="tr-TR" altLang="tr-TR" dirty="0"/>
          </a:p>
          <a:p>
            <a:endParaRPr lang="tr-TR" dirty="0"/>
          </a:p>
        </p:txBody>
      </p:sp>
    </p:spTree>
    <p:extLst>
      <p:ext uri="{BB962C8B-B14F-4D97-AF65-F5344CB8AC3E}">
        <p14:creationId xmlns:p14="http://schemas.microsoft.com/office/powerpoint/2010/main" val="2086271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YOL</a:t>
            </a:r>
            <a:endParaRPr lang="tr-TR" dirty="0"/>
          </a:p>
        </p:txBody>
      </p:sp>
      <p:sp>
        <p:nvSpPr>
          <p:cNvPr id="3" name="İçerik Yer Tutucusu 2"/>
          <p:cNvSpPr>
            <a:spLocks noGrp="1"/>
          </p:cNvSpPr>
          <p:nvPr>
            <p:ph idx="1"/>
          </p:nvPr>
        </p:nvSpPr>
        <p:spPr/>
        <p:txBody>
          <a:bodyPr/>
          <a:lstStyle/>
          <a:p>
            <a:pPr marL="274320" indent="-274320">
              <a:lnSpc>
                <a:spcPct val="90000"/>
              </a:lnSpc>
              <a:buFont typeface="Wingdings"/>
              <a:buChar char=""/>
              <a:defRPr/>
            </a:pPr>
            <a:r>
              <a:rPr lang="tr-TR" i="1" dirty="0"/>
              <a:t>Direk ve açıkça hayır demek</a:t>
            </a:r>
            <a:r>
              <a:rPr lang="tr-TR" dirty="0"/>
              <a:t>: Bazen en doğru yöntem hiçbir bahane yaratmadan, direk ve açık olarak hayır demektir. Eğer bir ya da birçok nedenden dolayı sizin için en doğru cevap hayır ise, hiçbir özür sunmadan, dürüstçe ve açık olarak hayır demelisiniz (</a:t>
            </a:r>
            <a:r>
              <a:rPr lang="tr-TR" dirty="0" err="1"/>
              <a:t>Kırtok</a:t>
            </a:r>
            <a:r>
              <a:rPr lang="tr-TR" dirty="0"/>
              <a:t>, 2009).</a:t>
            </a:r>
          </a:p>
          <a:p>
            <a:pPr marL="274320" indent="-274320">
              <a:lnSpc>
                <a:spcPct val="90000"/>
              </a:lnSpc>
              <a:buFont typeface="Wingdings"/>
              <a:buChar char=""/>
              <a:defRPr/>
            </a:pPr>
            <a:r>
              <a:rPr lang="tr-TR" i="1" dirty="0"/>
              <a:t>Yavaş yavaş ve açıklayarak hayır demek</a:t>
            </a:r>
            <a:r>
              <a:rPr lang="tr-TR" dirty="0"/>
              <a:t>: Bazı durumlarda isteseniz bile evet demeniz sizin için yanlış olacağı için, isteğinizi belirterek ancak nedenlerini açıklayarak, karşı tarafı da elinizden geldiğince kırmadan hayır demeyi bilin. Özellikle iş hayatında direk ve açıkça hayır demenin zor olacağı birçok durumla karşılaşıyoruz </a:t>
            </a:r>
            <a:r>
              <a:rPr lang="tr-TR" dirty="0" err="1"/>
              <a:t>hergün</a:t>
            </a:r>
            <a:r>
              <a:rPr lang="tr-TR" dirty="0"/>
              <a:t>. Bu nedenle sakin bir şekilde size göre nedenlerini açıklayarak ve karşı tarafı kırmamaya çalışarak hayır demeyi bilin (</a:t>
            </a:r>
            <a:r>
              <a:rPr lang="tr-TR" dirty="0" err="1"/>
              <a:t>Kırtok</a:t>
            </a:r>
            <a:r>
              <a:rPr lang="tr-TR" dirty="0"/>
              <a:t>, 2009).</a:t>
            </a:r>
          </a:p>
          <a:p>
            <a:pPr marL="274320" indent="-274320">
              <a:lnSpc>
                <a:spcPct val="90000"/>
              </a:lnSpc>
              <a:buFont typeface="Wingdings"/>
              <a:buChar char=""/>
              <a:defRPr/>
            </a:pPr>
            <a:endParaRPr lang="tr-TR" dirty="0"/>
          </a:p>
          <a:p>
            <a:endParaRPr lang="tr-TR" dirty="0"/>
          </a:p>
        </p:txBody>
      </p:sp>
    </p:spTree>
    <p:extLst>
      <p:ext uri="{BB962C8B-B14F-4D97-AF65-F5344CB8AC3E}">
        <p14:creationId xmlns:p14="http://schemas.microsoft.com/office/powerpoint/2010/main" val="1855698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HAYIR DİYEMEMENİN SONUÇLARI:</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1. Aşırı Stres ve Yorgunluk:</a:t>
            </a:r>
            <a:endParaRPr lang="tr-TR" dirty="0"/>
          </a:p>
          <a:p>
            <a:r>
              <a:rPr lang="tr-TR" dirty="0"/>
              <a:t>Hayır diyememek, sürekli olarak evet demenin bir sonucu olarak aşırı stres ve yorgunluğa yol açabilir.</a:t>
            </a:r>
          </a:p>
          <a:p>
            <a:r>
              <a:rPr lang="tr-TR" dirty="0"/>
              <a:t>İnsanlar, talepleri karşılamaya çalışırken kendi ihtiyaçlarını ihmal edebilir.</a:t>
            </a:r>
          </a:p>
          <a:p>
            <a:pPr marL="0" indent="0">
              <a:buNone/>
            </a:pPr>
            <a:r>
              <a:rPr lang="tr-TR" b="1" dirty="0"/>
              <a:t>2. Sağlıksız İlişkiler ve Sınırlar:</a:t>
            </a:r>
            <a:endParaRPr lang="tr-TR" dirty="0"/>
          </a:p>
          <a:p>
            <a:r>
              <a:rPr lang="tr-TR" dirty="0"/>
              <a:t>Hayır diyememek, sağlıksız ilişkilerin ve sınırların ortaya çıkmasına neden olabilir.</a:t>
            </a:r>
          </a:p>
          <a:p>
            <a:r>
              <a:rPr lang="tr-TR" dirty="0"/>
              <a:t>Başkalarının sınırları aşmasına izin vermek, karşılıklı saygının azalmasına yol açabilir.</a:t>
            </a:r>
          </a:p>
          <a:p>
            <a:pPr marL="0" indent="0">
              <a:buNone/>
            </a:pPr>
            <a:r>
              <a:rPr lang="tr-TR" b="1" dirty="0"/>
              <a:t>3. İş ve Özel Hayatta Denge Sorunları:</a:t>
            </a:r>
            <a:endParaRPr lang="tr-TR" dirty="0"/>
          </a:p>
          <a:p>
            <a:r>
              <a:rPr lang="tr-TR" dirty="0"/>
              <a:t>Hayır dememek, iş ve özel hayat dengesizliklerine neden olabilir.</a:t>
            </a:r>
          </a:p>
          <a:p>
            <a:r>
              <a:rPr lang="tr-TR" dirty="0"/>
              <a:t>İş taleplerine sürekli olarak evet demek, kişisel yaşamı ihmal etmeye ve tersi durumda işte performans düşüklüğüne yol açabilir.</a:t>
            </a:r>
          </a:p>
          <a:p>
            <a:endParaRPr lang="tr-TR" dirty="0"/>
          </a:p>
        </p:txBody>
      </p:sp>
    </p:spTree>
    <p:extLst>
      <p:ext uri="{BB962C8B-B14F-4D97-AF65-F5344CB8AC3E}">
        <p14:creationId xmlns:p14="http://schemas.microsoft.com/office/powerpoint/2010/main" val="2551614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586596"/>
            <a:ext cx="8946541" cy="5661803"/>
          </a:xfrm>
        </p:spPr>
        <p:txBody>
          <a:bodyPr>
            <a:normAutofit/>
          </a:bodyPr>
          <a:lstStyle/>
          <a:p>
            <a:pPr marL="0" indent="0">
              <a:buNone/>
            </a:pPr>
            <a:r>
              <a:rPr lang="tr-TR" b="1" dirty="0"/>
              <a:t>4. Duygusal Yükler ve Sıkıntı:</a:t>
            </a:r>
            <a:endParaRPr lang="tr-TR" dirty="0"/>
          </a:p>
          <a:p>
            <a:r>
              <a:rPr lang="tr-TR" dirty="0"/>
              <a:t>Hayır diyememenin bir sonucu olarak, duygusal yüklerle başa çıkmak zorunda kalmak yaygındır.</a:t>
            </a:r>
          </a:p>
          <a:p>
            <a:r>
              <a:rPr lang="tr-TR" dirty="0"/>
              <a:t>Başkalarının beklentilerini karşılayamama ve olası hayal kırıklıkları, duygusal sıkıntılara neden olabilir.</a:t>
            </a:r>
          </a:p>
          <a:p>
            <a:pPr marL="0" indent="0">
              <a:buNone/>
            </a:pPr>
            <a:r>
              <a:rPr lang="tr-TR" b="1" dirty="0"/>
              <a:t>5. Kişisel Gelişimde Güçlük:</a:t>
            </a:r>
            <a:endParaRPr lang="tr-TR" dirty="0"/>
          </a:p>
          <a:p>
            <a:r>
              <a:rPr lang="tr-TR" dirty="0"/>
              <a:t>Hayır diyememek, kişisel gelişimde engeller yaratabilir.</a:t>
            </a:r>
          </a:p>
          <a:p>
            <a:r>
              <a:rPr lang="tr-TR" dirty="0"/>
              <a:t>Kendi hedeflerine ve projelerine odaklanamayan bireyler, uzun vadede kişisel başarıda zorlanabilirler.</a:t>
            </a:r>
          </a:p>
          <a:p>
            <a:pPr marL="0" indent="0">
              <a:buNone/>
            </a:pPr>
            <a:r>
              <a:rPr lang="tr-TR" b="1" dirty="0"/>
              <a:t>6. İlişki Çatışmaları:</a:t>
            </a:r>
            <a:endParaRPr lang="tr-TR" dirty="0"/>
          </a:p>
          <a:p>
            <a:r>
              <a:rPr lang="tr-TR" dirty="0"/>
              <a:t>Hayır dememek, ilişkilerde çatışmalara ve anlaşmazlıklara neden olabilir.</a:t>
            </a:r>
          </a:p>
          <a:p>
            <a:r>
              <a:rPr lang="tr-TR" dirty="0"/>
              <a:t>İki taraf arasında sağlıklı bir iletişim kuramamak, ilişkilerde sorunlara yol açabilir.</a:t>
            </a:r>
          </a:p>
          <a:p>
            <a:endParaRPr lang="tr-TR" dirty="0"/>
          </a:p>
        </p:txBody>
      </p:sp>
    </p:spTree>
    <p:extLst>
      <p:ext uri="{BB962C8B-B14F-4D97-AF65-F5344CB8AC3E}">
        <p14:creationId xmlns:p14="http://schemas.microsoft.com/office/powerpoint/2010/main" val="331542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‘Hayır’ın dilimizde çok çeşitli kullanım alanları ve anlamları olmasına rağmen kültürümüzde bir isteğe ‘hayır’ demek çok da kabul edilen bir durum değildir. Batı toplumlarında ‘hayır’ diyebilen insan kendine güvenli ve özgür olarak algılanırken biz ‘bencil’, ‘anlayışsız’, ‘kötü’ vs. gibi yargılarda bulunabiliyoruz.</a:t>
            </a:r>
          </a:p>
          <a:p>
            <a:endParaRPr lang="tr-TR" dirty="0" smtClean="0"/>
          </a:p>
          <a:p>
            <a:endParaRPr lang="tr-TR" dirty="0"/>
          </a:p>
          <a:p>
            <a:endParaRPr lang="tr-TR" dirty="0"/>
          </a:p>
        </p:txBody>
      </p:sp>
      <p:pic>
        <p:nvPicPr>
          <p:cNvPr id="4" name="Picture 4" descr="Hayir Demeyi Bilm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1393" y="3581400"/>
            <a:ext cx="32353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36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lstStyle/>
          <a:p>
            <a:r>
              <a:rPr lang="tr-TR" dirty="0"/>
              <a:t>Hayır demek, kendimize saygı göstermenin ve sağlıklı ilişkiler kurmanın bir yolu olarak görülmelidir.</a:t>
            </a:r>
          </a:p>
          <a:p>
            <a:r>
              <a:rPr lang="tr-TR" dirty="0"/>
              <a:t>Bu beceriyi geliştirmek, daha mutlu ve dengeli bir yaşam sürmeye katkıda bulunabilir.</a:t>
            </a:r>
          </a:p>
          <a:p>
            <a:endParaRPr lang="tr-TR" dirty="0"/>
          </a:p>
        </p:txBody>
      </p:sp>
    </p:spTree>
    <p:extLst>
      <p:ext uri="{BB962C8B-B14F-4D97-AF65-F5344CB8AC3E}">
        <p14:creationId xmlns:p14="http://schemas.microsoft.com/office/powerpoint/2010/main" val="98176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Hayır’ diyebilmek öğrenilen ve öğretilebilen sosyal bir beceridir. </a:t>
            </a:r>
          </a:p>
          <a:p>
            <a:r>
              <a:rPr lang="tr-TR" altLang="tr-TR" dirty="0"/>
              <a:t>Küçükken çok kolaylıkla ağızlardan çıkıveren ‘hayır’ büyüdükçe yerini ‘</a:t>
            </a:r>
            <a:r>
              <a:rPr lang="tr-TR" altLang="tr-TR" dirty="0" err="1"/>
              <a:t>evet’lere</a:t>
            </a:r>
            <a:r>
              <a:rPr lang="tr-TR" altLang="tr-TR" dirty="0"/>
              <a:t> bırakmaktadır.</a:t>
            </a:r>
          </a:p>
          <a:p>
            <a:r>
              <a:rPr lang="tr-TR" altLang="tr-TR" dirty="0"/>
              <a:t>‘Hayır’ demeyi öğrenmek için öncelikle neden, nerede, ne zaman, kime ve nasıl “hayır” denileceğinin bilinmesi gerekir. </a:t>
            </a:r>
          </a:p>
          <a:p>
            <a:r>
              <a:rPr lang="tr-TR" altLang="tr-TR" dirty="0"/>
              <a:t>‘Hayır’ demek için en etkili yöntem, kişinin ne istediğini bilmesi, seçim yapması, karar vermesi ve bunu karşıdakine net ve açık bir dille, etkin iletişimle aktarabilmesidir. </a:t>
            </a:r>
          </a:p>
          <a:p>
            <a:endParaRPr lang="tr-TR" dirty="0"/>
          </a:p>
        </p:txBody>
      </p:sp>
    </p:spTree>
    <p:extLst>
      <p:ext uri="{BB962C8B-B14F-4D97-AF65-F5344CB8AC3E}">
        <p14:creationId xmlns:p14="http://schemas.microsoft.com/office/powerpoint/2010/main" val="2587744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HAYIR DİYEMİYORUZ?</a:t>
            </a:r>
            <a:endParaRPr lang="tr-TR" dirty="0"/>
          </a:p>
        </p:txBody>
      </p:sp>
      <p:sp>
        <p:nvSpPr>
          <p:cNvPr id="3" name="İçerik Yer Tutucusu 2"/>
          <p:cNvSpPr>
            <a:spLocks noGrp="1"/>
          </p:cNvSpPr>
          <p:nvPr>
            <p:ph idx="1"/>
          </p:nvPr>
        </p:nvSpPr>
        <p:spPr/>
        <p:txBody>
          <a:bodyPr/>
          <a:lstStyle/>
          <a:p>
            <a:r>
              <a:rPr lang="tr-TR" altLang="tr-TR" dirty="0">
                <a:latin typeface="Trebuchet MS" panose="020B0603020202020204" pitchFamily="34" charset="0"/>
              </a:rPr>
              <a:t>Yaşamımızı devam ettirebilmek için davranışlarımıza yön veren iki duygumuz var sevilmek arzusu ve kabul edilme isteği. </a:t>
            </a:r>
          </a:p>
          <a:p>
            <a:pPr>
              <a:buNone/>
            </a:pPr>
            <a:r>
              <a:rPr lang="tr-TR" altLang="tr-TR" dirty="0">
                <a:latin typeface="Trebuchet MS" panose="020B0603020202020204" pitchFamily="34" charset="0"/>
              </a:rPr>
              <a:t>      </a:t>
            </a:r>
          </a:p>
          <a:p>
            <a:r>
              <a:rPr lang="tr-TR" altLang="tr-TR" dirty="0">
                <a:latin typeface="Trebuchet MS" panose="020B0603020202020204" pitchFamily="34" charset="0"/>
              </a:rPr>
              <a:t>İçinde bulunduğumuz grubun bir üyesi olabilmek, kabul edilmek, dışlanmamak için evet </a:t>
            </a:r>
            <a:r>
              <a:rPr lang="tr-TR" altLang="tr-TR" dirty="0" smtClean="0">
                <a:latin typeface="Trebuchet MS" panose="020B0603020202020204" pitchFamily="34" charset="0"/>
              </a:rPr>
              <a:t>demeyi </a:t>
            </a:r>
            <a:r>
              <a:rPr lang="tr-TR" altLang="tr-TR" dirty="0">
                <a:latin typeface="Trebuchet MS" panose="020B0603020202020204" pitchFamily="34" charset="0"/>
              </a:rPr>
              <a:t>öğreniriz, çünkü bu çok daha kolay ve </a:t>
            </a:r>
            <a:r>
              <a:rPr lang="tr-TR" altLang="tr-TR" dirty="0" smtClean="0">
                <a:latin typeface="Trebuchet MS" panose="020B0603020202020204" pitchFamily="34" charset="0"/>
              </a:rPr>
              <a:t>zahmetsizdir.</a:t>
            </a:r>
            <a:endParaRPr lang="tr-TR" altLang="tr-TR" dirty="0">
              <a:latin typeface="Trebuchet MS" panose="020B0603020202020204" pitchFamily="34" charset="0"/>
            </a:endParaRPr>
          </a:p>
          <a:p>
            <a:endParaRPr lang="tr-TR" dirty="0"/>
          </a:p>
        </p:txBody>
      </p:sp>
      <p:pic>
        <p:nvPicPr>
          <p:cNvPr id="4" name="Picture 4" descr="hay%C4%B1r+rad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3257" y="4081733"/>
            <a:ext cx="3048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655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NEDEN HAYIR DİYEMİYORUZ?</a:t>
            </a:r>
          </a:p>
        </p:txBody>
      </p:sp>
      <p:sp>
        <p:nvSpPr>
          <p:cNvPr id="3" name="İçerik Yer Tutucusu 2"/>
          <p:cNvSpPr>
            <a:spLocks noGrp="1"/>
          </p:cNvSpPr>
          <p:nvPr>
            <p:ph idx="1"/>
          </p:nvPr>
        </p:nvSpPr>
        <p:spPr/>
        <p:txBody>
          <a:bodyPr/>
          <a:lstStyle/>
          <a:p>
            <a:pPr marL="0" indent="0">
              <a:buNone/>
            </a:pPr>
            <a:r>
              <a:rPr lang="tr-TR" b="1" dirty="0"/>
              <a:t>1. Toplumsal Baskı ve Beklentiler:</a:t>
            </a:r>
            <a:endParaRPr lang="tr-TR" dirty="0"/>
          </a:p>
          <a:p>
            <a:r>
              <a:rPr lang="tr-TR" dirty="0"/>
              <a:t>Toplumda genellikle "evet" demenin olumlu bir özellik olarak algılandığı bir ortamda, hayır demek çoğu zaman zor gelebilir.</a:t>
            </a:r>
          </a:p>
          <a:p>
            <a:r>
              <a:rPr lang="tr-TR" dirty="0"/>
              <a:t>Toplumsal normlara uyma arzusu, hayır demeyi engelleyebilir.</a:t>
            </a:r>
          </a:p>
          <a:p>
            <a:pPr marL="0" indent="0">
              <a:buNone/>
            </a:pPr>
            <a:r>
              <a:rPr lang="tr-TR" b="1" dirty="0"/>
              <a:t>2. İlgi ve Onay Arayışı:</a:t>
            </a:r>
            <a:endParaRPr lang="tr-TR" dirty="0"/>
          </a:p>
          <a:p>
            <a:r>
              <a:rPr lang="tr-TR" dirty="0"/>
              <a:t>İnsanlar genellikle başkalarının onayını kazanma ve sevilmeyi arzular.</a:t>
            </a:r>
          </a:p>
          <a:p>
            <a:r>
              <a:rPr lang="tr-TR" dirty="0"/>
              <a:t>Hayır demek, başkalarını memnun etmeme ve olası reddedilme korkusuyla ilişkilendirilebilir.</a:t>
            </a:r>
          </a:p>
          <a:p>
            <a:endParaRPr lang="tr-TR" dirty="0"/>
          </a:p>
        </p:txBody>
      </p:sp>
    </p:spTree>
    <p:extLst>
      <p:ext uri="{BB962C8B-B14F-4D97-AF65-F5344CB8AC3E}">
        <p14:creationId xmlns:p14="http://schemas.microsoft.com/office/powerpoint/2010/main" val="236090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491706"/>
            <a:ext cx="8946541" cy="5756693"/>
          </a:xfrm>
        </p:spPr>
        <p:txBody>
          <a:bodyPr/>
          <a:lstStyle/>
          <a:p>
            <a:pPr marL="0" indent="0">
              <a:buNone/>
            </a:pPr>
            <a:r>
              <a:rPr lang="tr-TR" b="1" dirty="0"/>
              <a:t>3. Duygusal Yükler ve Manipülasyon:</a:t>
            </a:r>
            <a:endParaRPr lang="tr-TR" dirty="0"/>
          </a:p>
          <a:p>
            <a:r>
              <a:rPr lang="tr-TR" dirty="0"/>
              <a:t>Hayır demek, duygusal yükler ve manipülasyonla başa çıkma konusunda zorluklar yaratabilir.</a:t>
            </a:r>
          </a:p>
          <a:p>
            <a:r>
              <a:rPr lang="tr-TR" dirty="0"/>
              <a:t>Başkalarının duygusal tepkileriyle başa çıkmaktan kaçınma, hayır demeyi engelleyebilir.</a:t>
            </a:r>
          </a:p>
          <a:p>
            <a:pPr marL="0" indent="0">
              <a:buNone/>
            </a:pPr>
            <a:r>
              <a:rPr lang="tr-TR" b="1" dirty="0"/>
              <a:t>4. Güvensizlik ve Özsaygı Sorunları:</a:t>
            </a:r>
            <a:endParaRPr lang="tr-TR" dirty="0"/>
          </a:p>
          <a:p>
            <a:r>
              <a:rPr lang="tr-TR" dirty="0"/>
              <a:t>Hayır dememek, güvensizlik duyguları ve düşük özsaygı ile ilişkilendirilebilir.</a:t>
            </a:r>
          </a:p>
          <a:p>
            <a:r>
              <a:rPr lang="tr-TR" dirty="0"/>
              <a:t>Bireyler, hayır dediklerinde sevilmedikleri veya değerli olmadıkları hissine kapılabilirler</a:t>
            </a:r>
            <a:r>
              <a:rPr lang="tr-TR" dirty="0" smtClean="0"/>
              <a:t>.</a:t>
            </a:r>
          </a:p>
          <a:p>
            <a:pPr marL="0" indent="0">
              <a:buNone/>
            </a:pPr>
            <a:r>
              <a:rPr lang="tr-TR" b="1" dirty="0"/>
              <a:t>5. İletişim Becerilerinin Eksikliği:</a:t>
            </a:r>
            <a:endParaRPr lang="tr-TR" dirty="0"/>
          </a:p>
          <a:p>
            <a:r>
              <a:rPr lang="tr-TR" dirty="0"/>
              <a:t>Duyguları ve düşünceleri etkili bir şekilde ifade etme konusunda zorluk, hayır demeyi zorlaştırabilir.</a:t>
            </a:r>
          </a:p>
          <a:p>
            <a:r>
              <a:rPr lang="tr-TR" dirty="0"/>
              <a:t>İletişim eksiklikleri, istekleri başkalarına açıklamada güçlük yaratabilir.</a:t>
            </a:r>
          </a:p>
          <a:p>
            <a:endParaRPr lang="tr-TR" dirty="0"/>
          </a:p>
          <a:p>
            <a:endParaRPr lang="tr-TR" dirty="0"/>
          </a:p>
        </p:txBody>
      </p:sp>
    </p:spTree>
    <p:extLst>
      <p:ext uri="{BB962C8B-B14F-4D97-AF65-F5344CB8AC3E}">
        <p14:creationId xmlns:p14="http://schemas.microsoft.com/office/powerpoint/2010/main" val="314861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NEDEN HAYIR DEMELİYİZ?</a:t>
            </a:r>
          </a:p>
        </p:txBody>
      </p:sp>
      <p:sp>
        <p:nvSpPr>
          <p:cNvPr id="3" name="İçerik Yer Tutucusu 2"/>
          <p:cNvSpPr>
            <a:spLocks noGrp="1"/>
          </p:cNvSpPr>
          <p:nvPr>
            <p:ph idx="1"/>
          </p:nvPr>
        </p:nvSpPr>
        <p:spPr/>
        <p:txBody>
          <a:bodyPr/>
          <a:lstStyle/>
          <a:p>
            <a:pPr>
              <a:lnSpc>
                <a:spcPct val="90000"/>
              </a:lnSpc>
            </a:pPr>
            <a:r>
              <a:rPr lang="tr-TR" altLang="tr-TR" i="1" dirty="0"/>
              <a:t>‘Evet’, Her Zaman Doğru Cevap olmayabilir</a:t>
            </a:r>
            <a:r>
              <a:rPr lang="tr-TR" altLang="tr-TR" dirty="0"/>
              <a:t>: Taşımakta zorlanılan görev ve yükümlülüklerin yanına bir de başkalarının yüklediği görevleri eklemek kişiyi daha fazla sıkıntıya sokabilir. Bu biriken sıkıntılar da daha sonraki dönemlerde kişiye daha çok zarar verici boyutlara ulaşabilir.</a:t>
            </a:r>
          </a:p>
          <a:p>
            <a:pPr>
              <a:lnSpc>
                <a:spcPct val="90000"/>
              </a:lnSpc>
            </a:pPr>
            <a:r>
              <a:rPr lang="tr-TR" altLang="tr-TR" i="1" dirty="0"/>
              <a:t>‘Hayır’ diyen birey kendine daha fazla vakit ayırabilir: </a:t>
            </a:r>
            <a:r>
              <a:rPr lang="tr-TR" altLang="tr-TR" dirty="0"/>
              <a:t>Böylece istenmeyen buluşma veya toplantılara katılmak yerine kişi kendi başına veya ailesi ile daha kaliteli zaman geçirme fırsatı yakalayabilir. Ertelenmeyen planlar ve kontrol duygusu kişisel gelişime katkıda bulunabilir.</a:t>
            </a:r>
          </a:p>
          <a:p>
            <a:endParaRPr lang="tr-TR" dirty="0"/>
          </a:p>
        </p:txBody>
      </p:sp>
    </p:spTree>
    <p:extLst>
      <p:ext uri="{BB962C8B-B14F-4D97-AF65-F5344CB8AC3E}">
        <p14:creationId xmlns:p14="http://schemas.microsoft.com/office/powerpoint/2010/main" val="202523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NEDEN HAYIR DEMELİYİZ?</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Hayır demek, sadece sınırlarımızı korumakla kalmaz, aynı zamanda </a:t>
            </a:r>
            <a:r>
              <a:rPr lang="tr-TR" dirty="0" smtClean="0"/>
              <a:t>daha </a:t>
            </a:r>
            <a:r>
              <a:rPr lang="tr-TR" dirty="0"/>
              <a:t>sağlıklı ilişkiler kurmamıza ve kişisel gelişimimize katkıda bulunur</a:t>
            </a:r>
            <a:r>
              <a:rPr lang="tr-TR" dirty="0" smtClean="0"/>
              <a:t>.</a:t>
            </a:r>
          </a:p>
          <a:p>
            <a:pPr marL="0" indent="0">
              <a:buNone/>
            </a:pPr>
            <a:r>
              <a:rPr lang="tr-TR" b="1" dirty="0"/>
              <a:t>1. Sınırlarımızı Koruma:</a:t>
            </a:r>
            <a:endParaRPr lang="tr-TR" dirty="0"/>
          </a:p>
          <a:p>
            <a:r>
              <a:rPr lang="tr-TR" dirty="0"/>
              <a:t>Hayır demek, kendi sınırlarımızı belirleme ve koruma yeteneğimizi geliştirir.</a:t>
            </a:r>
          </a:p>
          <a:p>
            <a:r>
              <a:rPr lang="tr-TR" dirty="0"/>
              <a:t>Başkalarının taleplerini değerlendirme ve kişisel alanımızı koruma konusunda önemli bir araçtır.</a:t>
            </a:r>
          </a:p>
          <a:p>
            <a:pPr marL="0" indent="0">
              <a:buNone/>
            </a:pPr>
            <a:r>
              <a:rPr lang="tr-TR" b="1" dirty="0"/>
              <a:t>2. Zaman ve Enerji Yönetimi:</a:t>
            </a:r>
            <a:endParaRPr lang="tr-TR" dirty="0"/>
          </a:p>
          <a:p>
            <a:r>
              <a:rPr lang="tr-TR" dirty="0"/>
              <a:t>Hayır demek, zamanımızı ve enerjimizi daha etkili bir şekilde yönetmemize yardımcı olur.</a:t>
            </a:r>
          </a:p>
          <a:p>
            <a:r>
              <a:rPr lang="tr-TR" dirty="0"/>
              <a:t>Önceliklerimize odaklanarak, daha verimli ve tatmin edici bir yaşam sürmemize katkıda bulunur.</a:t>
            </a:r>
          </a:p>
          <a:p>
            <a:pPr marL="0" indent="0">
              <a:buNone/>
            </a:pPr>
            <a:endParaRPr lang="tr-TR" dirty="0"/>
          </a:p>
        </p:txBody>
      </p:sp>
    </p:spTree>
    <p:extLst>
      <p:ext uri="{BB962C8B-B14F-4D97-AF65-F5344CB8AC3E}">
        <p14:creationId xmlns:p14="http://schemas.microsoft.com/office/powerpoint/2010/main" val="246383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741872"/>
            <a:ext cx="8946541" cy="5506527"/>
          </a:xfrm>
        </p:spPr>
        <p:txBody>
          <a:bodyPr/>
          <a:lstStyle/>
          <a:p>
            <a:pPr marL="0" indent="0">
              <a:buNone/>
            </a:pPr>
            <a:r>
              <a:rPr lang="tr-TR" b="1" dirty="0"/>
              <a:t>3. Kendi İhtiyaçlarımıza Odaklanma:</a:t>
            </a:r>
            <a:endParaRPr lang="tr-TR" dirty="0"/>
          </a:p>
          <a:p>
            <a:r>
              <a:rPr lang="tr-TR" dirty="0"/>
              <a:t>Hayır diyebilmek, kendi ihtiyaçlarımıza ve hedeflerimize odaklanma şansı verir.</a:t>
            </a:r>
          </a:p>
          <a:p>
            <a:r>
              <a:rPr lang="tr-TR" dirty="0"/>
              <a:t>Kendi refahımızı ön planda tutarak daha tatmin edici bir yaşam elde etmemize yardımcı olur.</a:t>
            </a:r>
          </a:p>
          <a:p>
            <a:pPr marL="0" indent="0">
              <a:buNone/>
            </a:pPr>
            <a:r>
              <a:rPr lang="tr-TR" b="1" dirty="0"/>
              <a:t>4. Sağlıklı İlişkiler Kurma:</a:t>
            </a:r>
            <a:endParaRPr lang="tr-TR" dirty="0"/>
          </a:p>
          <a:p>
            <a:r>
              <a:rPr lang="tr-TR" dirty="0"/>
              <a:t>Hayır demek, sağlıklı sınırların olduğu, karşılıklı saygıya dayalı ilişkiler kurmamıza olanak tanır.</a:t>
            </a:r>
          </a:p>
          <a:p>
            <a:r>
              <a:rPr lang="tr-TR" dirty="0"/>
              <a:t>İlişkilerde açık iletişim ve dürüstlüğü teşvik eder.</a:t>
            </a:r>
          </a:p>
          <a:p>
            <a:pPr marL="0" indent="0">
              <a:buNone/>
            </a:pPr>
            <a:r>
              <a:rPr lang="tr-TR" b="1" dirty="0"/>
              <a:t>5. Özsaygıyı Güçlendirme:</a:t>
            </a:r>
            <a:endParaRPr lang="tr-TR" dirty="0"/>
          </a:p>
          <a:p>
            <a:r>
              <a:rPr lang="tr-TR" dirty="0"/>
              <a:t>Hayır diyebilmek, özsaygıyı güçlendirir.</a:t>
            </a:r>
          </a:p>
          <a:p>
            <a:r>
              <a:rPr lang="tr-TR" dirty="0"/>
              <a:t>Kendimize değer verdiğimizi ifade etmek ve kendi kararlarımızın arkasında durmak, özsaygıyı artırır.</a:t>
            </a:r>
          </a:p>
          <a:p>
            <a:endParaRPr lang="tr-TR" dirty="0"/>
          </a:p>
        </p:txBody>
      </p:sp>
    </p:spTree>
    <p:extLst>
      <p:ext uri="{BB962C8B-B14F-4D97-AF65-F5344CB8AC3E}">
        <p14:creationId xmlns:p14="http://schemas.microsoft.com/office/powerpoint/2010/main" val="2863996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106</TotalTime>
  <Words>1343</Words>
  <Application>Microsoft Office PowerPoint</Application>
  <PresentationFormat>Geniş ekran</PresentationFormat>
  <Paragraphs>116</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Century Gothic</vt:lpstr>
      <vt:lpstr>Trebuchet MS</vt:lpstr>
      <vt:lpstr>Wingdings</vt:lpstr>
      <vt:lpstr>Wingdings 3</vt:lpstr>
      <vt:lpstr>İyon</vt:lpstr>
      <vt:lpstr>HAYIR DİYEBİLME</vt:lpstr>
      <vt:lpstr>PowerPoint Sunusu</vt:lpstr>
      <vt:lpstr>PowerPoint Sunusu</vt:lpstr>
      <vt:lpstr>NEDEN HAYIR DİYEMİYORUZ?</vt:lpstr>
      <vt:lpstr>NEDEN HAYIR DİYEMİYORUZ?</vt:lpstr>
      <vt:lpstr>PowerPoint Sunusu</vt:lpstr>
      <vt:lpstr>NEDEN HAYIR DEMELİYİZ?</vt:lpstr>
      <vt:lpstr>NEDEN HAYIR DEMELİYİZ?</vt:lpstr>
      <vt:lpstr>PowerPoint Sunusu</vt:lpstr>
      <vt:lpstr>NE ZAMAN HAYIR DEMELİYİZ?</vt:lpstr>
      <vt:lpstr>HAYIR DEMEK HER ŞEYE HAYIR DEMEK MİDİR?</vt:lpstr>
      <vt:lpstr>HAYIR DEMENİN OLUMLU ETKİLERİ</vt:lpstr>
      <vt:lpstr>HAYIR DİYEBİLMEK İÇİN YOLLAR</vt:lpstr>
      <vt:lpstr>PowerPoint Sunusu</vt:lpstr>
      <vt:lpstr>PowerPoint Sunusu</vt:lpstr>
      <vt:lpstr>PowerPoint Sunusu</vt:lpstr>
      <vt:lpstr>2 YOL</vt:lpstr>
      <vt:lpstr>HAYIR DİYEMEMENİN SONUÇLARI:</vt:lpstr>
      <vt:lpstr>PowerPoint Sunusu</vt:lpstr>
      <vt:lpstr>SONUÇ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HAYIR DİYEBİLME</dc:title>
  <dc:creator>aldor</dc:creator>
  <cp:lastModifiedBy>aldor</cp:lastModifiedBy>
  <cp:revision>16</cp:revision>
  <dcterms:created xsi:type="dcterms:W3CDTF">2024-01-10T08:30:54Z</dcterms:created>
  <dcterms:modified xsi:type="dcterms:W3CDTF">2024-02-02T07:23:36Z</dcterms:modified>
</cp:coreProperties>
</file>