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1" d="100"/>
          <a:sy n="111" d="100"/>
        </p:scale>
        <p:origin x="55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853F41C-9BFF-4990-B335-BE44D197861D}" type="datetimeFigureOut">
              <a:rPr lang="tr-TR" smtClean="0"/>
              <a:t>30.01.2024</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A0F8DE0-1F84-4538-8E65-D019BBC8C4CF}" type="slidenum">
              <a:rPr lang="tr-TR" smtClean="0"/>
              <a:t>‹#›</a:t>
            </a:fld>
            <a:endParaRPr lang="tr-TR"/>
          </a:p>
        </p:txBody>
      </p:sp>
    </p:spTree>
    <p:extLst>
      <p:ext uri="{BB962C8B-B14F-4D97-AF65-F5344CB8AC3E}">
        <p14:creationId xmlns:p14="http://schemas.microsoft.com/office/powerpoint/2010/main" val="291328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853F41C-9BFF-4990-B335-BE44D197861D}" type="datetimeFigureOut">
              <a:rPr lang="tr-TR" smtClean="0"/>
              <a:t>30.01.2024</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A0F8DE0-1F84-4538-8E65-D019BBC8C4CF}" type="slidenum">
              <a:rPr lang="tr-TR" smtClean="0"/>
              <a:t>‹#›</a:t>
            </a:fld>
            <a:endParaRPr lang="tr-TR"/>
          </a:p>
        </p:txBody>
      </p:sp>
    </p:spTree>
    <p:extLst>
      <p:ext uri="{BB962C8B-B14F-4D97-AF65-F5344CB8AC3E}">
        <p14:creationId xmlns:p14="http://schemas.microsoft.com/office/powerpoint/2010/main" val="612967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853F41C-9BFF-4990-B335-BE44D197861D}" type="datetimeFigureOut">
              <a:rPr lang="tr-TR" smtClean="0"/>
              <a:t>30.01.2024</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A0F8DE0-1F84-4538-8E65-D019BBC8C4CF}" type="slidenum">
              <a:rPr lang="tr-TR" smtClean="0"/>
              <a:t>‹#›</a:t>
            </a:fld>
            <a:endParaRPr lang="tr-TR"/>
          </a:p>
        </p:txBody>
      </p:sp>
    </p:spTree>
    <p:extLst>
      <p:ext uri="{BB962C8B-B14F-4D97-AF65-F5344CB8AC3E}">
        <p14:creationId xmlns:p14="http://schemas.microsoft.com/office/powerpoint/2010/main" val="3050995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853F41C-9BFF-4990-B335-BE44D197861D}" type="datetimeFigureOut">
              <a:rPr lang="tr-TR" smtClean="0"/>
              <a:t>30.01.2024</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A0F8DE0-1F84-4538-8E65-D019BBC8C4CF}" type="slidenum">
              <a:rPr lang="tr-TR" smtClean="0"/>
              <a:t>‹#›</a:t>
            </a:fld>
            <a:endParaRPr lang="tr-TR"/>
          </a:p>
        </p:txBody>
      </p:sp>
    </p:spTree>
    <p:extLst>
      <p:ext uri="{BB962C8B-B14F-4D97-AF65-F5344CB8AC3E}">
        <p14:creationId xmlns:p14="http://schemas.microsoft.com/office/powerpoint/2010/main" val="19576816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853F41C-9BFF-4990-B335-BE44D197861D}" type="datetimeFigureOut">
              <a:rPr lang="tr-TR" smtClean="0"/>
              <a:t>30.01.2024</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A0F8DE0-1F84-4538-8E65-D019BBC8C4CF}" type="slidenum">
              <a:rPr lang="tr-TR" smtClean="0"/>
              <a:t>‹#›</a:t>
            </a:fld>
            <a:endParaRPr lang="tr-TR"/>
          </a:p>
        </p:txBody>
      </p:sp>
    </p:spTree>
    <p:extLst>
      <p:ext uri="{BB962C8B-B14F-4D97-AF65-F5344CB8AC3E}">
        <p14:creationId xmlns:p14="http://schemas.microsoft.com/office/powerpoint/2010/main" val="17193252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853F41C-9BFF-4990-B335-BE44D197861D}" type="datetimeFigureOut">
              <a:rPr lang="tr-TR" smtClean="0"/>
              <a:t>30.01.2024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A0F8DE0-1F84-4538-8E65-D019BBC8C4CF}" type="slidenum">
              <a:rPr lang="tr-TR" smtClean="0"/>
              <a:t>‹#›</a:t>
            </a:fld>
            <a:endParaRPr lang="tr-TR"/>
          </a:p>
        </p:txBody>
      </p:sp>
    </p:spTree>
    <p:extLst>
      <p:ext uri="{BB962C8B-B14F-4D97-AF65-F5344CB8AC3E}">
        <p14:creationId xmlns:p14="http://schemas.microsoft.com/office/powerpoint/2010/main" val="15136519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853F41C-9BFF-4990-B335-BE44D197861D}" type="datetimeFigureOut">
              <a:rPr lang="tr-TR" smtClean="0"/>
              <a:t>30.01.2024</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DA0F8DE0-1F84-4538-8E65-D019BBC8C4CF}" type="slidenum">
              <a:rPr lang="tr-TR" smtClean="0"/>
              <a:t>‹#›</a:t>
            </a:fld>
            <a:endParaRPr lang="tr-TR"/>
          </a:p>
        </p:txBody>
      </p:sp>
    </p:spTree>
    <p:extLst>
      <p:ext uri="{BB962C8B-B14F-4D97-AF65-F5344CB8AC3E}">
        <p14:creationId xmlns:p14="http://schemas.microsoft.com/office/powerpoint/2010/main" val="25665722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853F41C-9BFF-4990-B335-BE44D197861D}" type="datetimeFigureOut">
              <a:rPr lang="tr-TR" smtClean="0"/>
              <a:t>30.01.2024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0F8DE0-1F84-4538-8E65-D019BBC8C4CF}" type="slidenum">
              <a:rPr lang="tr-TR" smtClean="0"/>
              <a:t>‹#›</a:t>
            </a:fld>
            <a:endParaRPr lang="tr-TR"/>
          </a:p>
        </p:txBody>
      </p:sp>
    </p:spTree>
    <p:extLst>
      <p:ext uri="{BB962C8B-B14F-4D97-AF65-F5344CB8AC3E}">
        <p14:creationId xmlns:p14="http://schemas.microsoft.com/office/powerpoint/2010/main" val="37499654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5853F41C-9BFF-4990-B335-BE44D197861D}" type="datetimeFigureOut">
              <a:rPr lang="tr-TR" smtClean="0"/>
              <a:t>30.01.2024</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A0F8DE0-1F84-4538-8E65-D019BBC8C4CF}" type="slidenum">
              <a:rPr lang="tr-TR" smtClean="0"/>
              <a:t>‹#›</a:t>
            </a:fld>
            <a:endParaRPr lang="tr-TR"/>
          </a:p>
        </p:txBody>
      </p:sp>
    </p:spTree>
    <p:extLst>
      <p:ext uri="{BB962C8B-B14F-4D97-AF65-F5344CB8AC3E}">
        <p14:creationId xmlns:p14="http://schemas.microsoft.com/office/powerpoint/2010/main" val="1601330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853F41C-9BFF-4990-B335-BE44D197861D}" type="datetimeFigureOut">
              <a:rPr lang="tr-TR" smtClean="0"/>
              <a:t>30.01.2024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0F8DE0-1F84-4538-8E65-D019BBC8C4CF}" type="slidenum">
              <a:rPr lang="tr-TR" smtClean="0"/>
              <a:t>‹#›</a:t>
            </a:fld>
            <a:endParaRPr lang="tr-TR"/>
          </a:p>
        </p:txBody>
      </p:sp>
    </p:spTree>
    <p:extLst>
      <p:ext uri="{BB962C8B-B14F-4D97-AF65-F5344CB8AC3E}">
        <p14:creationId xmlns:p14="http://schemas.microsoft.com/office/powerpoint/2010/main" val="3776866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853F41C-9BFF-4990-B335-BE44D197861D}" type="datetimeFigureOut">
              <a:rPr lang="tr-TR" smtClean="0"/>
              <a:t>30.01.2024</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A0F8DE0-1F84-4538-8E65-D019BBC8C4CF}" type="slidenum">
              <a:rPr lang="tr-TR" smtClean="0"/>
              <a:t>‹#›</a:t>
            </a:fld>
            <a:endParaRPr lang="tr-TR"/>
          </a:p>
        </p:txBody>
      </p:sp>
    </p:spTree>
    <p:extLst>
      <p:ext uri="{BB962C8B-B14F-4D97-AF65-F5344CB8AC3E}">
        <p14:creationId xmlns:p14="http://schemas.microsoft.com/office/powerpoint/2010/main" val="594820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853F41C-9BFF-4990-B335-BE44D197861D}" type="datetimeFigureOut">
              <a:rPr lang="tr-TR" smtClean="0"/>
              <a:t>30.01.2024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A0F8DE0-1F84-4538-8E65-D019BBC8C4CF}" type="slidenum">
              <a:rPr lang="tr-TR" smtClean="0"/>
              <a:t>‹#›</a:t>
            </a:fld>
            <a:endParaRPr lang="tr-TR"/>
          </a:p>
        </p:txBody>
      </p:sp>
    </p:spTree>
    <p:extLst>
      <p:ext uri="{BB962C8B-B14F-4D97-AF65-F5344CB8AC3E}">
        <p14:creationId xmlns:p14="http://schemas.microsoft.com/office/powerpoint/2010/main" val="706026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853F41C-9BFF-4990-B335-BE44D197861D}" type="datetimeFigureOut">
              <a:rPr lang="tr-TR" smtClean="0"/>
              <a:t>30.01.2024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A0F8DE0-1F84-4538-8E65-D019BBC8C4CF}" type="slidenum">
              <a:rPr lang="tr-TR" smtClean="0"/>
              <a:t>‹#›</a:t>
            </a:fld>
            <a:endParaRPr lang="tr-TR"/>
          </a:p>
        </p:txBody>
      </p:sp>
    </p:spTree>
    <p:extLst>
      <p:ext uri="{BB962C8B-B14F-4D97-AF65-F5344CB8AC3E}">
        <p14:creationId xmlns:p14="http://schemas.microsoft.com/office/powerpoint/2010/main" val="3572572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853F41C-9BFF-4990-B335-BE44D197861D}" type="datetimeFigureOut">
              <a:rPr lang="tr-TR" smtClean="0"/>
              <a:t>30.01.2024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A0F8DE0-1F84-4538-8E65-D019BBC8C4CF}" type="slidenum">
              <a:rPr lang="tr-TR" smtClean="0"/>
              <a:t>‹#›</a:t>
            </a:fld>
            <a:endParaRPr lang="tr-TR"/>
          </a:p>
        </p:txBody>
      </p:sp>
    </p:spTree>
    <p:extLst>
      <p:ext uri="{BB962C8B-B14F-4D97-AF65-F5344CB8AC3E}">
        <p14:creationId xmlns:p14="http://schemas.microsoft.com/office/powerpoint/2010/main" val="1543581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53F41C-9BFF-4990-B335-BE44D197861D}" type="datetimeFigureOut">
              <a:rPr lang="tr-TR" smtClean="0"/>
              <a:t>30.01.2024</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A0F8DE0-1F84-4538-8E65-D019BBC8C4CF}" type="slidenum">
              <a:rPr lang="tr-TR" smtClean="0"/>
              <a:t>‹#›</a:t>
            </a:fld>
            <a:endParaRPr lang="tr-TR"/>
          </a:p>
        </p:txBody>
      </p:sp>
    </p:spTree>
    <p:extLst>
      <p:ext uri="{BB962C8B-B14F-4D97-AF65-F5344CB8AC3E}">
        <p14:creationId xmlns:p14="http://schemas.microsoft.com/office/powerpoint/2010/main" val="2582622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853F41C-9BFF-4990-B335-BE44D197861D}" type="datetimeFigureOut">
              <a:rPr lang="tr-TR" smtClean="0"/>
              <a:t>30.01.2024</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A0F8DE0-1F84-4538-8E65-D019BBC8C4CF}" type="slidenum">
              <a:rPr lang="tr-TR" smtClean="0"/>
              <a:t>‹#›</a:t>
            </a:fld>
            <a:endParaRPr lang="tr-TR"/>
          </a:p>
        </p:txBody>
      </p:sp>
    </p:spTree>
    <p:extLst>
      <p:ext uri="{BB962C8B-B14F-4D97-AF65-F5344CB8AC3E}">
        <p14:creationId xmlns:p14="http://schemas.microsoft.com/office/powerpoint/2010/main" val="3673532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853F41C-9BFF-4990-B335-BE44D197861D}" type="datetimeFigureOut">
              <a:rPr lang="tr-TR" smtClean="0"/>
              <a:t>30.01.2024</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A0F8DE0-1F84-4538-8E65-D019BBC8C4CF}" type="slidenum">
              <a:rPr lang="tr-TR" smtClean="0"/>
              <a:t>‹#›</a:t>
            </a:fld>
            <a:endParaRPr lang="tr-TR"/>
          </a:p>
        </p:txBody>
      </p:sp>
    </p:spTree>
    <p:extLst>
      <p:ext uri="{BB962C8B-B14F-4D97-AF65-F5344CB8AC3E}">
        <p14:creationId xmlns:p14="http://schemas.microsoft.com/office/powerpoint/2010/main" val="1301212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853F41C-9BFF-4990-B335-BE44D197861D}" type="datetimeFigureOut">
              <a:rPr lang="tr-TR" smtClean="0"/>
              <a:t>30.01.2024</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A0F8DE0-1F84-4538-8E65-D019BBC8C4CF}" type="slidenum">
              <a:rPr lang="tr-TR" smtClean="0"/>
              <a:t>‹#›</a:t>
            </a:fld>
            <a:endParaRPr lang="tr-TR"/>
          </a:p>
        </p:txBody>
      </p:sp>
    </p:spTree>
    <p:extLst>
      <p:ext uri="{BB962C8B-B14F-4D97-AF65-F5344CB8AC3E}">
        <p14:creationId xmlns:p14="http://schemas.microsoft.com/office/powerpoint/2010/main" val="7501557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ÖZGÜVEN</a:t>
            </a:r>
            <a:endParaRPr lang="tr-TR" dirty="0"/>
          </a:p>
        </p:txBody>
      </p:sp>
      <p:sp>
        <p:nvSpPr>
          <p:cNvPr id="3" name="Alt Başlık 2"/>
          <p:cNvSpPr>
            <a:spLocks noGrp="1"/>
          </p:cNvSpPr>
          <p:nvPr>
            <p:ph type="subTitle" idx="1"/>
          </p:nvPr>
        </p:nvSpPr>
        <p:spPr/>
        <p:txBody>
          <a:bodyPr/>
          <a:lstStyle/>
          <a:p>
            <a:r>
              <a:rPr lang="tr-TR" dirty="0" smtClean="0"/>
              <a:t>GEBZE REHBERLİK ARAŞTIRMA MERKEZİ</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28078" y="5141343"/>
            <a:ext cx="1158475" cy="1144347"/>
          </a:xfrm>
          <a:prstGeom prst="rect">
            <a:avLst/>
          </a:prstGeom>
        </p:spPr>
      </p:pic>
    </p:spTree>
    <p:extLst>
      <p:ext uri="{BB962C8B-B14F-4D97-AF65-F5344CB8AC3E}">
        <p14:creationId xmlns:p14="http://schemas.microsoft.com/office/powerpoint/2010/main" val="833688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0" indent="0">
              <a:buNone/>
            </a:pPr>
            <a:r>
              <a:rPr lang="tr-TR" b="1" dirty="0"/>
              <a:t>Hedef Belirleme:</a:t>
            </a:r>
            <a:r>
              <a:rPr lang="tr-TR" dirty="0"/>
              <a:t> Belirli, ölçülebilir ve zaman içinde gerçekleştirilebilecek hedefler belirlemek, kendinize olan güveninizi artırabilir. Bu hedeflere ulaştıkça, başarı hissi yaşayarak özgüveninizi pekiştirebilirsiniz.</a:t>
            </a:r>
          </a:p>
          <a:p>
            <a:pPr marL="0" indent="0">
              <a:buNone/>
            </a:pPr>
            <a:r>
              <a:rPr lang="tr-TR" b="1" dirty="0"/>
              <a:t>Dışa Açılma:</a:t>
            </a:r>
            <a:r>
              <a:rPr lang="tr-TR" dirty="0"/>
              <a:t> Sosyal etkileşimlerde bulunmak, insanlarla iletişim kurmak ve ilişkileri güçlendirmek, özgüveninizi artırabilir. Yeni insanlarla tanışmak, sosyal becerilerinizi geliştirmenize yardımcı olabilir.</a:t>
            </a:r>
          </a:p>
          <a:p>
            <a:pPr marL="0" indent="0">
              <a:buNone/>
            </a:pPr>
            <a:r>
              <a:rPr lang="tr-TR" b="1" dirty="0"/>
              <a:t>Hata Yapmaktan Korkmayın:</a:t>
            </a:r>
            <a:r>
              <a:rPr lang="tr-TR" dirty="0"/>
              <a:t> Hatalar, öğrenme sürecinin bir parçasıdır. Hata yapmaktan korkmamak ve hatalardan öğrenmek, özgüveninizi artırabilir. Her hata, bir fırsat olarak değerlendirilebilir.</a:t>
            </a:r>
          </a:p>
          <a:p>
            <a:pPr marL="0" indent="0">
              <a:buNone/>
            </a:pPr>
            <a:r>
              <a:rPr lang="tr-TR" b="1" dirty="0"/>
              <a:t>Fiziksel Bakım:</a:t>
            </a:r>
            <a:r>
              <a:rPr lang="tr-TR" dirty="0"/>
              <a:t> Kendinize iyi bakmak, kişisel hijyeninize dikkat etmek, sağlıklı beslenmek ve düzenli olarak dinlenmek, genel yaşam kalitesini artırmanın yanı sıra özgüveninizi de olumlu yönde etkileyebilir.</a:t>
            </a:r>
          </a:p>
          <a:p>
            <a:pPr marL="0" indent="0">
              <a:buNone/>
            </a:pPr>
            <a:r>
              <a:rPr lang="tr-TR" b="1" dirty="0"/>
              <a:t>Destek Arayın:</a:t>
            </a:r>
            <a:r>
              <a:rPr lang="tr-TR" dirty="0"/>
              <a:t> Aile üyeleri, arkadaşlar veya bir uzmana başvurarak hissettiğiniz zorlukları paylaşmak ve destek almak, özgüveninizi güçlendirebilir.</a:t>
            </a:r>
          </a:p>
          <a:p>
            <a:endParaRPr lang="tr-TR" dirty="0"/>
          </a:p>
        </p:txBody>
      </p:sp>
    </p:spTree>
    <p:extLst>
      <p:ext uri="{BB962C8B-B14F-4D97-AF65-F5344CB8AC3E}">
        <p14:creationId xmlns:p14="http://schemas.microsoft.com/office/powerpoint/2010/main" val="2433254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a:t>	</a:t>
            </a:r>
            <a:r>
              <a:rPr lang="tr-TR" b="1" dirty="0" smtClean="0"/>
              <a:t>Kendi </a:t>
            </a:r>
            <a:r>
              <a:rPr lang="tr-TR" b="1" dirty="0"/>
              <a:t>ışığına güvenen, başkasının parlamasından </a:t>
            </a:r>
            <a:r>
              <a:rPr lang="tr-TR" b="1" dirty="0" smtClean="0"/>
              <a:t>rahatsızlık duymaz</a:t>
            </a:r>
            <a:r>
              <a:rPr lang="tr-TR" b="1" dirty="0"/>
              <a:t>.  </a:t>
            </a:r>
            <a:endParaRPr lang="tr-TR" b="1" dirty="0" smtClean="0"/>
          </a:p>
          <a:p>
            <a:pPr marL="0" indent="0">
              <a:buNone/>
            </a:pPr>
            <a:r>
              <a:rPr lang="tr-TR" b="1" dirty="0" smtClean="0"/>
              <a:t>														Victor </a:t>
            </a:r>
            <a:r>
              <a:rPr lang="tr-TR" b="1" dirty="0"/>
              <a:t>Hugo</a:t>
            </a:r>
            <a:endParaRPr lang="tr-TR" dirty="0"/>
          </a:p>
        </p:txBody>
      </p:sp>
    </p:spTree>
    <p:extLst>
      <p:ext uri="{BB962C8B-B14F-4D97-AF65-F5344CB8AC3E}">
        <p14:creationId xmlns:p14="http://schemas.microsoft.com/office/powerpoint/2010/main" val="1846303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ÖZGÜVEN NEDİR</a:t>
            </a:r>
            <a:endParaRPr lang="tr-TR" dirty="0"/>
          </a:p>
        </p:txBody>
      </p:sp>
      <p:sp>
        <p:nvSpPr>
          <p:cNvPr id="3" name="İçerik Yer Tutucusu 2"/>
          <p:cNvSpPr>
            <a:spLocks noGrp="1"/>
          </p:cNvSpPr>
          <p:nvPr>
            <p:ph idx="1"/>
          </p:nvPr>
        </p:nvSpPr>
        <p:spPr/>
        <p:txBody>
          <a:bodyPr/>
          <a:lstStyle/>
          <a:p>
            <a:r>
              <a:rPr lang="tr-TR" dirty="0"/>
              <a:t>Özgüven, bir bireyin kendi yetenekleri, değeri ve kabul edilebilirliği hakkındaki olumlu bir değerlendirmesi veya inancıdır. Bu, kişinin kendine güvenmesini, kendi yeteneklerine inanmasını ve kendi değerini takdir etmesini içerir. Özgüven, duygusal sağlık, sosyal ilişkiler ve başarı alanlarında önemli bir rol oynar</a:t>
            </a:r>
            <a:r>
              <a:rPr lang="tr-TR" dirty="0" smtClean="0"/>
              <a:t>.</a:t>
            </a:r>
          </a:p>
          <a:p>
            <a:r>
              <a:rPr lang="tr-TR" dirty="0"/>
              <a:t>Özgüvenin düzeyi kişiden kişiye değişebilir ve yaşam boyu çeşitli etmenlere bağlı olarak gelişebilir. Özgüven, çocukluk döneminden itibaren aile, eğitim, sosyal deneyimler ve kişisel başarılar gibi çeşitli faktörlerden etkilenebilir. Özgüvenin yüksek olması, kişinin yaşamındaki zorluklarla daha iyi başa çıkmasına, riskleri denemesine ve başarıları elde etmesine yardımcı olabilir.</a:t>
            </a:r>
            <a:endParaRPr lang="tr-TR" dirty="0"/>
          </a:p>
        </p:txBody>
      </p:sp>
    </p:spTree>
    <p:extLst>
      <p:ext uri="{BB962C8B-B14F-4D97-AF65-F5344CB8AC3E}">
        <p14:creationId xmlns:p14="http://schemas.microsoft.com/office/powerpoint/2010/main" val="809698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ÖZGÜVENİN UNSURLARI</a:t>
            </a:r>
            <a:endParaRPr lang="tr-TR" dirty="0"/>
          </a:p>
        </p:txBody>
      </p:sp>
      <p:sp>
        <p:nvSpPr>
          <p:cNvPr id="3" name="İçerik Yer Tutucusu 2"/>
          <p:cNvSpPr>
            <a:spLocks noGrp="1"/>
          </p:cNvSpPr>
          <p:nvPr>
            <p:ph idx="1"/>
          </p:nvPr>
        </p:nvSpPr>
        <p:spPr/>
        <p:txBody>
          <a:bodyPr>
            <a:normAutofit fontScale="92500" lnSpcReduction="10000"/>
          </a:bodyPr>
          <a:lstStyle/>
          <a:p>
            <a:r>
              <a:rPr lang="tr-TR" dirty="0"/>
              <a:t>Özgüven, genellikle şu unsurları içerir:</a:t>
            </a:r>
          </a:p>
          <a:p>
            <a:pPr marL="0" indent="0">
              <a:buNone/>
            </a:pPr>
            <a:r>
              <a:rPr lang="tr-TR" b="1" dirty="0"/>
              <a:t>İçsel İnanç:</a:t>
            </a:r>
            <a:r>
              <a:rPr lang="tr-TR" dirty="0"/>
              <a:t> Kişinin kendi yetenekleri, değeri ve potansiyeli hakkındaki olumlu inancı.</a:t>
            </a:r>
          </a:p>
          <a:p>
            <a:pPr marL="0" indent="0">
              <a:buNone/>
            </a:pPr>
            <a:r>
              <a:rPr lang="tr-TR" b="1" dirty="0"/>
              <a:t>Dışsal İfade:</a:t>
            </a:r>
            <a:r>
              <a:rPr lang="tr-TR" dirty="0"/>
              <a:t> Kişinin dış dünyaya karşı bu olumlu inancını ifade etme şekli. Bu, kendini açıkça ifade etme, sınırlarını koruma ve kendi haklarını savunma yeteneğiyle ilgilidir.</a:t>
            </a:r>
          </a:p>
          <a:p>
            <a:pPr marL="0" indent="0">
              <a:buNone/>
            </a:pPr>
            <a:r>
              <a:rPr lang="tr-TR" b="1" dirty="0"/>
              <a:t>Bağımsızlık:</a:t>
            </a:r>
            <a:r>
              <a:rPr lang="tr-TR" dirty="0"/>
              <a:t> Kişinin kendi kararlarını alabilme ve kendi yollarını çizebilme yeteneği.</a:t>
            </a:r>
          </a:p>
          <a:p>
            <a:pPr marL="0" indent="0">
              <a:buNone/>
            </a:pPr>
            <a:r>
              <a:rPr lang="tr-TR" b="1" dirty="0"/>
              <a:t>Olumlu Duygusal Durum:</a:t>
            </a:r>
            <a:r>
              <a:rPr lang="tr-TR" dirty="0"/>
              <a:t> Özgüven, olumlu bir duygusal durum ve genel yaşam memnuniyeti ile ilişkilidir.</a:t>
            </a:r>
          </a:p>
          <a:p>
            <a:pPr marL="0" indent="0">
              <a:buNone/>
            </a:pPr>
            <a:r>
              <a:rPr lang="tr-TR" b="1" dirty="0"/>
              <a:t>Başarı İnancı:</a:t>
            </a:r>
            <a:r>
              <a:rPr lang="tr-TR" dirty="0"/>
              <a:t> Kişinin belirli bir amaca ulaşma konusundaki inancı ve bu hedeflere odaklanma yeteneği.</a:t>
            </a:r>
          </a:p>
          <a:p>
            <a:endParaRPr lang="tr-TR" dirty="0"/>
          </a:p>
        </p:txBody>
      </p:sp>
    </p:spTree>
    <p:extLst>
      <p:ext uri="{BB962C8B-B14F-4D97-AF65-F5344CB8AC3E}">
        <p14:creationId xmlns:p14="http://schemas.microsoft.com/office/powerpoint/2010/main" val="213729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ÖZGÜVENDE AİLENİN ÖNEMİ</a:t>
            </a:r>
            <a:endParaRPr lang="tr-TR" dirty="0"/>
          </a:p>
        </p:txBody>
      </p:sp>
      <p:sp>
        <p:nvSpPr>
          <p:cNvPr id="3" name="İçerik Yer Tutucusu 2"/>
          <p:cNvSpPr>
            <a:spLocks noGrp="1"/>
          </p:cNvSpPr>
          <p:nvPr>
            <p:ph idx="1"/>
          </p:nvPr>
        </p:nvSpPr>
        <p:spPr/>
        <p:txBody>
          <a:bodyPr>
            <a:normAutofit fontScale="85000" lnSpcReduction="20000"/>
          </a:bodyPr>
          <a:lstStyle/>
          <a:p>
            <a:r>
              <a:rPr lang="tr-TR" dirty="0"/>
              <a:t>Aile, çocuğun sosyal, duygusal ve zihinsel gelişiminde temel bir rol oynar. Sağlıklı bir aile ortamı, çocuğun özgüvenini destekleyebilir ve onun yaşam boyu sürecek olan bu önemli özellik üzerinde olumlu bir etki bırakabilir. Aile içindeki sevgi, destek ve olumlu etkileşimler, çocuğun başkalarıyla ve dünya ile sağlıklı bir şekilde etkileşime girmesine yardımcı olabilir.</a:t>
            </a:r>
            <a:endParaRPr lang="tr-TR" dirty="0" smtClean="0"/>
          </a:p>
          <a:p>
            <a:r>
              <a:rPr lang="tr-TR" dirty="0" smtClean="0"/>
              <a:t>Aile</a:t>
            </a:r>
            <a:r>
              <a:rPr lang="tr-TR" dirty="0"/>
              <a:t>, özgüvenin temelini atan, şekillendiren ve destekleyen bir ortamdır. Ailede sağlıklı bir özgüvenin gelişimi için aşağıdaki faktörler önemlidir:</a:t>
            </a:r>
          </a:p>
          <a:p>
            <a:pPr marL="0" indent="0">
              <a:buNone/>
            </a:pPr>
            <a:r>
              <a:rPr lang="tr-TR" b="1" dirty="0" smtClean="0"/>
              <a:t>Sevgi </a:t>
            </a:r>
            <a:r>
              <a:rPr lang="tr-TR" b="1" dirty="0"/>
              <a:t>ve Kabul:</a:t>
            </a:r>
            <a:r>
              <a:rPr lang="tr-TR" dirty="0"/>
              <a:t> Bir çocuğun kendisini sevildiğini ve kabul edildiğini hissetmesi, özgüvenin temelini oluşturur. Aile üyelerinin sevgi dolu bir tutum sergilemesi, çocuğun kendi değerini anlamasına ve kabul etmesine yardımcı olabilir.</a:t>
            </a:r>
          </a:p>
          <a:p>
            <a:pPr marL="0" indent="0">
              <a:buNone/>
            </a:pPr>
            <a:r>
              <a:rPr lang="tr-TR" b="1" dirty="0"/>
              <a:t>Olumlu Geri Bildirim:</a:t>
            </a:r>
            <a:r>
              <a:rPr lang="tr-TR" dirty="0"/>
              <a:t> Olumlu geri bildirim, çocuğun başarılarını takdir etmek ve onları cesaretlendirmek anlamına gelir. Bu, çocuğun kendi yeteneklerine güvenmesini sağlar ve özgüvenin gelişimine katkıda bulunur.</a:t>
            </a:r>
          </a:p>
          <a:p>
            <a:pPr marL="0" indent="0">
              <a:buNone/>
            </a:pPr>
            <a:r>
              <a:rPr lang="tr-TR" b="1" dirty="0"/>
              <a:t>Sınırlar ve Disiplin:</a:t>
            </a:r>
            <a:r>
              <a:rPr lang="tr-TR" dirty="0"/>
              <a:t> Sağlıklı bir özgüvenin gelişimi, sınırların belirlenmesi ve uygun disiplinle de bağlantılıdır. Çocuklara sınırların ve kuralların ne olduğunu öğretmek, onlara sorumluluk kazandırmak ve toplumda nasıl davranmaları gerektiğini öğrenmelerini sağlamak önemlidir.</a:t>
            </a:r>
          </a:p>
          <a:p>
            <a:endParaRPr lang="tr-TR" dirty="0"/>
          </a:p>
        </p:txBody>
      </p:sp>
    </p:spTree>
    <p:extLst>
      <p:ext uri="{BB962C8B-B14F-4D97-AF65-F5344CB8AC3E}">
        <p14:creationId xmlns:p14="http://schemas.microsoft.com/office/powerpoint/2010/main" val="2917887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buNone/>
            </a:pPr>
            <a:r>
              <a:rPr lang="tr-TR" b="1" dirty="0"/>
              <a:t>Bağımsızlık ve Sorumluluk:</a:t>
            </a:r>
            <a:r>
              <a:rPr lang="tr-TR" dirty="0"/>
              <a:t> Aile, çocuğun kendi kararlarını almasına ve sorumluluklarını üstlenmesine izin vermelidir. Bağımsızlık, çocuğun kendi güçlü yanlarını keşfetmesine ve geliştirmesine yardımcı olabilir.</a:t>
            </a:r>
          </a:p>
          <a:p>
            <a:pPr marL="0" indent="0">
              <a:buNone/>
            </a:pPr>
            <a:r>
              <a:rPr lang="tr-TR" b="1" dirty="0"/>
              <a:t>Empati ve Anlayış:</a:t>
            </a:r>
            <a:r>
              <a:rPr lang="tr-TR" dirty="0"/>
              <a:t> Aile üyelerinin çocuğun duygusal deneyimlerini anlaması ve onlara </a:t>
            </a:r>
            <a:r>
              <a:rPr lang="tr-TR" dirty="0" err="1"/>
              <a:t>empatik</a:t>
            </a:r>
            <a:r>
              <a:rPr lang="tr-TR" dirty="0"/>
              <a:t> bir şekilde yaklaşması, çocuğun kendisini ifade etmesine ve duygusal güvenlik hissetmesine yardımcı olabilir.</a:t>
            </a:r>
          </a:p>
          <a:p>
            <a:pPr marL="0" indent="0">
              <a:buNone/>
            </a:pPr>
            <a:r>
              <a:rPr lang="tr-TR" b="1" dirty="0"/>
              <a:t>Olumsuz Eleştiriden Kaçınma:</a:t>
            </a:r>
            <a:r>
              <a:rPr lang="tr-TR" dirty="0"/>
              <a:t> Ailenin olumsuz eleştiri ve aşağılama yerine olumlu bir dil kullanması, çocuğun kendi değerini korumasına ve geliştirmesine yardımcı olabilir.</a:t>
            </a:r>
          </a:p>
          <a:p>
            <a:pPr marL="0" indent="0">
              <a:buNone/>
            </a:pPr>
            <a:r>
              <a:rPr lang="tr-TR" b="1" dirty="0"/>
              <a:t>Rol Model Olma:</a:t>
            </a:r>
            <a:r>
              <a:rPr lang="tr-TR" dirty="0"/>
              <a:t> Ebeveynler, çocuklara olumlu bir özgüven modeli sunmalıdır. Olumlu bir tutum, kendi hatalarıyla başa çıkma ve kendi değerini bilmeyi gösteren ebeveynler, çocuklara güvenli bir örnek sunabilir.</a:t>
            </a:r>
          </a:p>
          <a:p>
            <a:endParaRPr lang="tr-TR" dirty="0"/>
          </a:p>
        </p:txBody>
      </p:sp>
    </p:spTree>
    <p:extLst>
      <p:ext uri="{BB962C8B-B14F-4D97-AF65-F5344CB8AC3E}">
        <p14:creationId xmlns:p14="http://schemas.microsoft.com/office/powerpoint/2010/main" val="2535772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ÖZGÜVENDE ÖĞRETMENİN ÖNEMİ</a:t>
            </a:r>
            <a:endParaRPr lang="tr-TR" dirty="0"/>
          </a:p>
        </p:txBody>
      </p:sp>
      <p:sp>
        <p:nvSpPr>
          <p:cNvPr id="3" name="İçerik Yer Tutucusu 2"/>
          <p:cNvSpPr>
            <a:spLocks noGrp="1"/>
          </p:cNvSpPr>
          <p:nvPr>
            <p:ph idx="1"/>
          </p:nvPr>
        </p:nvSpPr>
        <p:spPr/>
        <p:txBody>
          <a:bodyPr>
            <a:normAutofit fontScale="85000" lnSpcReduction="10000"/>
          </a:bodyPr>
          <a:lstStyle/>
          <a:p>
            <a:r>
              <a:rPr lang="tr-TR" dirty="0"/>
              <a:t>Öğretmenler, öğrencilerin özgüvenini güçlendirmek ve onların başarılarına katkıda bulunmak için güçlü bir etkiye sahiptirler. Olumlu bir öğrenme ortamı yaratmak ve öğrencilere güven vermek, uzun vadeli başarılarını etkileyebilir</a:t>
            </a:r>
            <a:r>
              <a:rPr lang="tr-TR" dirty="0" smtClean="0"/>
              <a:t>.</a:t>
            </a:r>
          </a:p>
          <a:p>
            <a:r>
              <a:rPr lang="tr-TR" dirty="0"/>
              <a:t>Öğretmenler, öğrencilere rehberlik etme, onları motive etme ve özgüvenlerini güçlendirmeye yardımcı olma konusunda önemli bir rol oynarlar. </a:t>
            </a:r>
            <a:r>
              <a:rPr lang="tr-TR" dirty="0" smtClean="0"/>
              <a:t>Öğretmenler </a:t>
            </a:r>
            <a:r>
              <a:rPr lang="tr-TR" dirty="0"/>
              <a:t>öğrencilerin özgüvenini artırmada </a:t>
            </a:r>
            <a:r>
              <a:rPr lang="tr-TR" dirty="0" smtClean="0"/>
              <a:t>kilit roller oynar:</a:t>
            </a:r>
          </a:p>
          <a:p>
            <a:pPr marL="0" indent="0">
              <a:buNone/>
            </a:pPr>
            <a:r>
              <a:rPr lang="tr-TR" b="1" dirty="0"/>
              <a:t>Olumlu Geri Bildirim:</a:t>
            </a:r>
            <a:r>
              <a:rPr lang="tr-TR" dirty="0"/>
              <a:t> Öğrencilere düzenli olarak olumlu geri bildirim vermek, onların başarılarını takdir etmek ve güçlü yanlarını vurgulamak, özgüvenlerini artırmada etkili bir yoldur.</a:t>
            </a:r>
          </a:p>
          <a:p>
            <a:pPr marL="0" indent="0">
              <a:buNone/>
            </a:pPr>
            <a:r>
              <a:rPr lang="tr-TR" b="1" dirty="0"/>
              <a:t>Başarıları Kutlama:</a:t>
            </a:r>
            <a:r>
              <a:rPr lang="tr-TR" dirty="0"/>
              <a:t> Öğrencilerin küçük veya büyük başarılarını kutlamak, onların kendilerini değerli ve başarılı hissetmelerine yardımcı olabilir.</a:t>
            </a:r>
          </a:p>
          <a:p>
            <a:pPr marL="0" indent="0">
              <a:buNone/>
            </a:pPr>
            <a:r>
              <a:rPr lang="tr-TR" b="1" dirty="0"/>
              <a:t>Hedef Belirleme ve Destekleme:</a:t>
            </a:r>
            <a:r>
              <a:rPr lang="tr-TR" dirty="0"/>
              <a:t> Öğrencilerle birlikte akademik ve kişisel hedefler belirlemek, bu hedeflere ulaşma konusunda destek olmak ve öğrencilere güven aşılamak önemlidir.</a:t>
            </a:r>
          </a:p>
          <a:p>
            <a:endParaRPr lang="tr-TR" dirty="0"/>
          </a:p>
        </p:txBody>
      </p:sp>
    </p:spTree>
    <p:extLst>
      <p:ext uri="{BB962C8B-B14F-4D97-AF65-F5344CB8AC3E}">
        <p14:creationId xmlns:p14="http://schemas.microsoft.com/office/powerpoint/2010/main" val="2093255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buNone/>
            </a:pPr>
            <a:r>
              <a:rPr lang="tr-TR" b="1" dirty="0"/>
              <a:t>Empati Gösterme:</a:t>
            </a:r>
            <a:r>
              <a:rPr lang="tr-TR" dirty="0"/>
              <a:t> Öğretmenler, öğrencilerin duygusal ihtiyaçlarını anlamak ve onlarla empati kurmak için çaba sarf etmelidirler. Öğrencilerin zorluklarını anlamak ve desteklemek, özgüvenlerini olumlu bir şekilde etkileyebilir.</a:t>
            </a:r>
          </a:p>
          <a:p>
            <a:pPr marL="0" indent="0">
              <a:buNone/>
            </a:pPr>
            <a:r>
              <a:rPr lang="tr-TR" b="1" dirty="0"/>
              <a:t>Bağımsızlık ve Sorumluluk Verme:</a:t>
            </a:r>
            <a:r>
              <a:rPr lang="tr-TR" dirty="0"/>
              <a:t> Öğrencilere kendi kararlarını almaları ve sorumluluk almaları için fırsatlar tanımak, özgüvenlerini artırabilir. Bu, öğrencilerin kendi yeteneklerine güvenmelerini sağlar.</a:t>
            </a:r>
          </a:p>
          <a:p>
            <a:pPr marL="0" indent="0">
              <a:buNone/>
            </a:pPr>
            <a:r>
              <a:rPr lang="tr-TR" b="1" dirty="0"/>
              <a:t>Farklı Öğrenme Stillerine Saygı Gösterme:</a:t>
            </a:r>
            <a:r>
              <a:rPr lang="tr-TR" dirty="0"/>
              <a:t> Öğrencilerin farklı öğrenme stillerini ve güçlü yanlarını anlamak, onların kendilerini değerli hissetmelerine katkıda bulunabilir.</a:t>
            </a:r>
          </a:p>
          <a:p>
            <a:pPr marL="0" indent="0">
              <a:buNone/>
            </a:pPr>
            <a:r>
              <a:rPr lang="tr-TR" b="1" dirty="0"/>
              <a:t>Hata Yapmaya İzin Verme:</a:t>
            </a:r>
            <a:r>
              <a:rPr lang="tr-TR" dirty="0"/>
              <a:t> Öğrencilere hata yapmanın bir öğrenme sürecinin normal bir parçası olduğunu anlatmak ve hataları olumlu bir deneyim olarak görmelerine yardımcı olmak, özgüvenlerini artırabilir.</a:t>
            </a:r>
          </a:p>
          <a:p>
            <a:endParaRPr lang="tr-TR" dirty="0"/>
          </a:p>
        </p:txBody>
      </p:sp>
    </p:spTree>
    <p:extLst>
      <p:ext uri="{BB962C8B-B14F-4D97-AF65-F5344CB8AC3E}">
        <p14:creationId xmlns:p14="http://schemas.microsoft.com/office/powerpoint/2010/main" val="566493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a:t>Sosyal Becerileri Geliştirme:</a:t>
            </a:r>
            <a:r>
              <a:rPr lang="tr-TR" dirty="0"/>
              <a:t> Öğrencilere sosyal beceriler kazandırmak ve iletişim yeteneklerini geliştirmelerine yardımcı olmak, sosyal ortamlarda kendilerine güvenmelerini sağlayabilir.</a:t>
            </a:r>
          </a:p>
          <a:p>
            <a:pPr marL="0" indent="0">
              <a:buNone/>
            </a:pPr>
            <a:r>
              <a:rPr lang="tr-TR" b="1" dirty="0"/>
              <a:t>Sınıf Ortamını Güvenli ve Destekleyici Hale Getirme:</a:t>
            </a:r>
            <a:r>
              <a:rPr lang="tr-TR" dirty="0"/>
              <a:t> Öğretmenler, sınıf ortamını açık, destekleyici ve güvenli bir yer haline getirmek için çaba sarf etmelidir. Öğrencilerin düşüncelerini ifade etmelerini, sorular sormalarını ve paylaşmalarını teşvik etmek önemlidir.</a:t>
            </a:r>
          </a:p>
          <a:p>
            <a:pPr marL="0" indent="0">
              <a:buNone/>
            </a:pPr>
            <a:r>
              <a:rPr lang="tr-TR" b="1" dirty="0"/>
              <a:t>Bireysel İhtiyaçları Anlama:</a:t>
            </a:r>
            <a:r>
              <a:rPr lang="tr-TR" dirty="0"/>
              <a:t> Öğretmenler, her öğrencinin bireysel ihtiyaçlarını anlamak ve bu ihtiyaçlara uygun destek sağlamak için çaba göstermelidir. Her öğrencinin benzersiz güçlü yanlarına ve potansiyeline odaklanmak, özgüvenlerini güçlendirebilir.</a:t>
            </a:r>
          </a:p>
          <a:p>
            <a:endParaRPr lang="tr-TR" dirty="0"/>
          </a:p>
        </p:txBody>
      </p:sp>
    </p:spTree>
    <p:extLst>
      <p:ext uri="{BB962C8B-B14F-4D97-AF65-F5344CB8AC3E}">
        <p14:creationId xmlns:p14="http://schemas.microsoft.com/office/powerpoint/2010/main" val="2381572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KENDİ ÖZGÜVENİMİZİ GELİŞTİRMEK</a:t>
            </a:r>
            <a:endParaRPr lang="tr-TR" dirty="0"/>
          </a:p>
        </p:txBody>
      </p:sp>
      <p:sp>
        <p:nvSpPr>
          <p:cNvPr id="3" name="İçerik Yer Tutucusu 2"/>
          <p:cNvSpPr>
            <a:spLocks noGrp="1"/>
          </p:cNvSpPr>
          <p:nvPr>
            <p:ph idx="1"/>
          </p:nvPr>
        </p:nvSpPr>
        <p:spPr/>
        <p:txBody>
          <a:bodyPr>
            <a:normAutofit fontScale="85000" lnSpcReduction="10000"/>
          </a:bodyPr>
          <a:lstStyle/>
          <a:p>
            <a:pPr marL="0" indent="0">
              <a:buNone/>
            </a:pPr>
            <a:r>
              <a:rPr lang="tr-TR" b="1" dirty="0"/>
              <a:t>Kendinizi Tanıyın:</a:t>
            </a:r>
            <a:r>
              <a:rPr lang="tr-TR" dirty="0"/>
              <a:t> Kendinizi anlamak, güçlü yanlarınızı ve zayıf yanlarınızı bilmek, özgüveninizi artırmaya yardımcı olabilir. Kişisel değerlerinizi, ilgi alanlarınızı ve hedeflerinizi belirlemek önemlidir.</a:t>
            </a:r>
          </a:p>
          <a:p>
            <a:pPr marL="0" indent="0">
              <a:buNone/>
            </a:pPr>
            <a:r>
              <a:rPr lang="tr-TR" b="1" dirty="0"/>
              <a:t>Başarılarınızı Kutlayın:</a:t>
            </a:r>
            <a:r>
              <a:rPr lang="tr-TR" dirty="0"/>
              <a:t> Küçük veya büyük başarılarınızı kutlamak, kendinize olan güveninizi artırabilir. Başarılarınızı değerlendirmek, pozitif bir içsel konuşma geliştirmenize yardımcı olabilir.</a:t>
            </a:r>
          </a:p>
          <a:p>
            <a:pPr marL="0" indent="0">
              <a:buNone/>
            </a:pPr>
            <a:r>
              <a:rPr lang="tr-TR" b="1" dirty="0"/>
              <a:t>Olumlu İçsel Konuşma:</a:t>
            </a:r>
            <a:r>
              <a:rPr lang="tr-TR" dirty="0"/>
              <a:t> Kendinize yönelik olumlu ve yapıcı bir dil kullanmak, olumsuz düşüncelerle başa çıkmanıza ve özgüveninizi artırmanıza yardımcı olabilir. Kendinizi eleştirmek yerine olumlu bir bakış açısı geliştirmeye çalışın.</a:t>
            </a:r>
          </a:p>
          <a:p>
            <a:pPr marL="0" indent="0">
              <a:buNone/>
            </a:pPr>
            <a:r>
              <a:rPr lang="tr-TR" b="1" dirty="0"/>
              <a:t>Yeni Yetenekler Edinin:</a:t>
            </a:r>
            <a:r>
              <a:rPr lang="tr-TR" dirty="0"/>
              <a:t> Yeni beceriler öğrenmek, kendinizi geliştirmenin ve özgüveninizi artırmanın etkili bir yoludur. Kendinizi zorlayarak yeni deneyimlere açık olun.</a:t>
            </a:r>
          </a:p>
          <a:p>
            <a:pPr marL="0" indent="0">
              <a:buNone/>
            </a:pPr>
            <a:r>
              <a:rPr lang="tr-TR" b="1" dirty="0"/>
              <a:t>Spor ve Fiziksel Aktivite:</a:t>
            </a:r>
            <a:r>
              <a:rPr lang="tr-TR" dirty="0"/>
              <a:t> Egzersiz yapmak, genel sağlığı artırmanın yanı sıra özgüveni de artırabilir. Fiziksel aktivite, </a:t>
            </a:r>
            <a:r>
              <a:rPr lang="tr-TR" dirty="0" err="1"/>
              <a:t>endorfin</a:t>
            </a:r>
            <a:r>
              <a:rPr lang="tr-TR" dirty="0"/>
              <a:t> salgılayarak ruh halinizi iyileştirebilir.</a:t>
            </a:r>
          </a:p>
          <a:p>
            <a:endParaRPr lang="tr-TR" dirty="0"/>
          </a:p>
        </p:txBody>
      </p:sp>
    </p:spTree>
    <p:extLst>
      <p:ext uri="{BB962C8B-B14F-4D97-AF65-F5344CB8AC3E}">
        <p14:creationId xmlns:p14="http://schemas.microsoft.com/office/powerpoint/2010/main" val="35599573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13</TotalTime>
  <Words>1118</Words>
  <Application>Microsoft Office PowerPoint</Application>
  <PresentationFormat>Geniş ekran</PresentationFormat>
  <Paragraphs>51</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Century Gothic</vt:lpstr>
      <vt:lpstr>Wingdings 3</vt:lpstr>
      <vt:lpstr>İyon Toplantı Odası</vt:lpstr>
      <vt:lpstr>ÖZGÜVEN</vt:lpstr>
      <vt:lpstr>ÖZGÜVEN NEDİR</vt:lpstr>
      <vt:lpstr>ÖZGÜVENİN UNSURLARI</vt:lpstr>
      <vt:lpstr>ÖZGÜVENDE AİLENİN ÖNEMİ</vt:lpstr>
      <vt:lpstr>PowerPoint Sunusu</vt:lpstr>
      <vt:lpstr>ÖZGÜVENDE ÖĞRETMENİN ÖNEMİ</vt:lpstr>
      <vt:lpstr>PowerPoint Sunusu</vt:lpstr>
      <vt:lpstr>PowerPoint Sunusu</vt:lpstr>
      <vt:lpstr>KENDİ ÖZGÜVENİMİZİ GELİŞTİRMEK</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ÖZGÜVEN</dc:title>
  <dc:creator>aldor</dc:creator>
  <cp:lastModifiedBy>aldor</cp:lastModifiedBy>
  <cp:revision>3</cp:revision>
  <dcterms:created xsi:type="dcterms:W3CDTF">2024-01-30T09:50:04Z</dcterms:created>
  <dcterms:modified xsi:type="dcterms:W3CDTF">2024-01-30T10:03:59Z</dcterms:modified>
</cp:coreProperties>
</file>