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1" d="100"/>
          <a:sy n="111" d="100"/>
        </p:scale>
        <p:origin x="55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731DE5D-75D1-4A20-B7B1-DEBB0858B1DD}" type="datetimeFigureOut">
              <a:rPr lang="tr-TR" smtClean="0"/>
              <a:t>29.01.2024</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50E4873-87A7-4704-9E2B-25D4EA69701A}" type="slidenum">
              <a:rPr lang="tr-TR" smtClean="0"/>
              <a:t>‹#›</a:t>
            </a:fld>
            <a:endParaRPr lang="tr-TR"/>
          </a:p>
        </p:txBody>
      </p:sp>
    </p:spTree>
    <p:extLst>
      <p:ext uri="{BB962C8B-B14F-4D97-AF65-F5344CB8AC3E}">
        <p14:creationId xmlns:p14="http://schemas.microsoft.com/office/powerpoint/2010/main" val="1846991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731DE5D-75D1-4A20-B7B1-DEBB0858B1DD}" type="datetimeFigureOut">
              <a:rPr lang="tr-TR" smtClean="0"/>
              <a:t>29.01.2024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50E4873-87A7-4704-9E2B-25D4EA69701A}" type="slidenum">
              <a:rPr lang="tr-TR" smtClean="0"/>
              <a:t>‹#›</a:t>
            </a:fld>
            <a:endParaRPr lang="tr-TR"/>
          </a:p>
        </p:txBody>
      </p:sp>
    </p:spTree>
    <p:extLst>
      <p:ext uri="{BB962C8B-B14F-4D97-AF65-F5344CB8AC3E}">
        <p14:creationId xmlns:p14="http://schemas.microsoft.com/office/powerpoint/2010/main" val="1636142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731DE5D-75D1-4A20-B7B1-DEBB0858B1DD}" type="datetimeFigureOut">
              <a:rPr lang="tr-TR" smtClean="0"/>
              <a:t>29.01.2024</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50E4873-87A7-4704-9E2B-25D4EA69701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44078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731DE5D-75D1-4A20-B7B1-DEBB0858B1DD}" type="datetimeFigureOut">
              <a:rPr lang="tr-TR" smtClean="0"/>
              <a:t>29.01.2024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50E4873-87A7-4704-9E2B-25D4EA69701A}" type="slidenum">
              <a:rPr lang="tr-TR" smtClean="0"/>
              <a:t>‹#›</a:t>
            </a:fld>
            <a:endParaRPr lang="tr-TR"/>
          </a:p>
        </p:txBody>
      </p:sp>
    </p:spTree>
    <p:extLst>
      <p:ext uri="{BB962C8B-B14F-4D97-AF65-F5344CB8AC3E}">
        <p14:creationId xmlns:p14="http://schemas.microsoft.com/office/powerpoint/2010/main" val="2606804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731DE5D-75D1-4A20-B7B1-DEBB0858B1DD}" type="datetimeFigureOut">
              <a:rPr lang="tr-TR" smtClean="0"/>
              <a:t>29.01.2024</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50E4873-87A7-4704-9E2B-25D4EA69701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41601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731DE5D-75D1-4A20-B7B1-DEBB0858B1DD}" type="datetimeFigureOut">
              <a:rPr lang="tr-TR" smtClean="0"/>
              <a:t>29.01.2024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50E4873-87A7-4704-9E2B-25D4EA69701A}" type="slidenum">
              <a:rPr lang="tr-TR" smtClean="0"/>
              <a:t>‹#›</a:t>
            </a:fld>
            <a:endParaRPr lang="tr-TR"/>
          </a:p>
        </p:txBody>
      </p:sp>
    </p:spTree>
    <p:extLst>
      <p:ext uri="{BB962C8B-B14F-4D97-AF65-F5344CB8AC3E}">
        <p14:creationId xmlns:p14="http://schemas.microsoft.com/office/powerpoint/2010/main" val="2545678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731DE5D-75D1-4A20-B7B1-DEBB0858B1DD}" type="datetimeFigureOut">
              <a:rPr lang="tr-TR" smtClean="0"/>
              <a:t>29.01.2024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50E4873-87A7-4704-9E2B-25D4EA69701A}" type="slidenum">
              <a:rPr lang="tr-TR" smtClean="0"/>
              <a:t>‹#›</a:t>
            </a:fld>
            <a:endParaRPr lang="tr-TR"/>
          </a:p>
        </p:txBody>
      </p:sp>
    </p:spTree>
    <p:extLst>
      <p:ext uri="{BB962C8B-B14F-4D97-AF65-F5344CB8AC3E}">
        <p14:creationId xmlns:p14="http://schemas.microsoft.com/office/powerpoint/2010/main" val="3429773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731DE5D-75D1-4A20-B7B1-DEBB0858B1DD}" type="datetimeFigureOut">
              <a:rPr lang="tr-TR" smtClean="0"/>
              <a:t>29.01.2024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50E4873-87A7-4704-9E2B-25D4EA69701A}" type="slidenum">
              <a:rPr lang="tr-TR" smtClean="0"/>
              <a:t>‹#›</a:t>
            </a:fld>
            <a:endParaRPr lang="tr-TR"/>
          </a:p>
        </p:txBody>
      </p:sp>
    </p:spTree>
    <p:extLst>
      <p:ext uri="{BB962C8B-B14F-4D97-AF65-F5344CB8AC3E}">
        <p14:creationId xmlns:p14="http://schemas.microsoft.com/office/powerpoint/2010/main" val="3870914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731DE5D-75D1-4A20-B7B1-DEBB0858B1DD}" type="datetimeFigureOut">
              <a:rPr lang="tr-TR" smtClean="0"/>
              <a:t>29.01.2024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50E4873-87A7-4704-9E2B-25D4EA69701A}" type="slidenum">
              <a:rPr lang="tr-TR" smtClean="0"/>
              <a:t>‹#›</a:t>
            </a:fld>
            <a:endParaRPr lang="tr-TR"/>
          </a:p>
        </p:txBody>
      </p:sp>
    </p:spTree>
    <p:extLst>
      <p:ext uri="{BB962C8B-B14F-4D97-AF65-F5344CB8AC3E}">
        <p14:creationId xmlns:p14="http://schemas.microsoft.com/office/powerpoint/2010/main" val="473355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731DE5D-75D1-4A20-B7B1-DEBB0858B1DD}" type="datetimeFigureOut">
              <a:rPr lang="tr-TR" smtClean="0"/>
              <a:t>29.01.2024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50E4873-87A7-4704-9E2B-25D4EA69701A}" type="slidenum">
              <a:rPr lang="tr-TR" smtClean="0"/>
              <a:t>‹#›</a:t>
            </a:fld>
            <a:endParaRPr lang="tr-TR"/>
          </a:p>
        </p:txBody>
      </p:sp>
    </p:spTree>
    <p:extLst>
      <p:ext uri="{BB962C8B-B14F-4D97-AF65-F5344CB8AC3E}">
        <p14:creationId xmlns:p14="http://schemas.microsoft.com/office/powerpoint/2010/main" val="1158207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731DE5D-75D1-4A20-B7B1-DEBB0858B1DD}" type="datetimeFigureOut">
              <a:rPr lang="tr-TR" smtClean="0"/>
              <a:t>29.01.2024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50E4873-87A7-4704-9E2B-25D4EA69701A}" type="slidenum">
              <a:rPr lang="tr-TR" smtClean="0"/>
              <a:t>‹#›</a:t>
            </a:fld>
            <a:endParaRPr lang="tr-TR"/>
          </a:p>
        </p:txBody>
      </p:sp>
    </p:spTree>
    <p:extLst>
      <p:ext uri="{BB962C8B-B14F-4D97-AF65-F5344CB8AC3E}">
        <p14:creationId xmlns:p14="http://schemas.microsoft.com/office/powerpoint/2010/main" val="1790598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731DE5D-75D1-4A20-B7B1-DEBB0858B1DD}" type="datetimeFigureOut">
              <a:rPr lang="tr-TR" smtClean="0"/>
              <a:t>29.01.2024</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50E4873-87A7-4704-9E2B-25D4EA69701A}" type="slidenum">
              <a:rPr lang="tr-TR" smtClean="0"/>
              <a:t>‹#›</a:t>
            </a:fld>
            <a:endParaRPr lang="tr-TR"/>
          </a:p>
        </p:txBody>
      </p:sp>
    </p:spTree>
    <p:extLst>
      <p:ext uri="{BB962C8B-B14F-4D97-AF65-F5344CB8AC3E}">
        <p14:creationId xmlns:p14="http://schemas.microsoft.com/office/powerpoint/2010/main" val="3950746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731DE5D-75D1-4A20-B7B1-DEBB0858B1DD}" type="datetimeFigureOut">
              <a:rPr lang="tr-TR" smtClean="0"/>
              <a:t>29.01.2024</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50E4873-87A7-4704-9E2B-25D4EA69701A}" type="slidenum">
              <a:rPr lang="tr-TR" smtClean="0"/>
              <a:t>‹#›</a:t>
            </a:fld>
            <a:endParaRPr lang="tr-TR"/>
          </a:p>
        </p:txBody>
      </p:sp>
    </p:spTree>
    <p:extLst>
      <p:ext uri="{BB962C8B-B14F-4D97-AF65-F5344CB8AC3E}">
        <p14:creationId xmlns:p14="http://schemas.microsoft.com/office/powerpoint/2010/main" val="3062972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1DE5D-75D1-4A20-B7B1-DEBB0858B1DD}" type="datetimeFigureOut">
              <a:rPr lang="tr-TR" smtClean="0"/>
              <a:t>29.01.2024</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50E4873-87A7-4704-9E2B-25D4EA69701A}" type="slidenum">
              <a:rPr lang="tr-TR" smtClean="0"/>
              <a:t>‹#›</a:t>
            </a:fld>
            <a:endParaRPr lang="tr-TR"/>
          </a:p>
        </p:txBody>
      </p:sp>
    </p:spTree>
    <p:extLst>
      <p:ext uri="{BB962C8B-B14F-4D97-AF65-F5344CB8AC3E}">
        <p14:creationId xmlns:p14="http://schemas.microsoft.com/office/powerpoint/2010/main" val="129902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731DE5D-75D1-4A20-B7B1-DEBB0858B1DD}" type="datetimeFigureOut">
              <a:rPr lang="tr-TR" smtClean="0"/>
              <a:t>29.01.2024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50E4873-87A7-4704-9E2B-25D4EA69701A}" type="slidenum">
              <a:rPr lang="tr-TR" smtClean="0"/>
              <a:t>‹#›</a:t>
            </a:fld>
            <a:endParaRPr lang="tr-TR"/>
          </a:p>
        </p:txBody>
      </p:sp>
    </p:spTree>
    <p:extLst>
      <p:ext uri="{BB962C8B-B14F-4D97-AF65-F5344CB8AC3E}">
        <p14:creationId xmlns:p14="http://schemas.microsoft.com/office/powerpoint/2010/main" val="2923252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731DE5D-75D1-4A20-B7B1-DEBB0858B1DD}" type="datetimeFigureOut">
              <a:rPr lang="tr-TR" smtClean="0"/>
              <a:t>29.01.2024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50E4873-87A7-4704-9E2B-25D4EA69701A}" type="slidenum">
              <a:rPr lang="tr-TR" smtClean="0"/>
              <a:t>‹#›</a:t>
            </a:fld>
            <a:endParaRPr lang="tr-TR"/>
          </a:p>
        </p:txBody>
      </p:sp>
    </p:spTree>
    <p:extLst>
      <p:ext uri="{BB962C8B-B14F-4D97-AF65-F5344CB8AC3E}">
        <p14:creationId xmlns:p14="http://schemas.microsoft.com/office/powerpoint/2010/main" val="1695246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731DE5D-75D1-4A20-B7B1-DEBB0858B1DD}" type="datetimeFigureOut">
              <a:rPr lang="tr-TR" smtClean="0"/>
              <a:t>29.01.2024</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50E4873-87A7-4704-9E2B-25D4EA69701A}" type="slidenum">
              <a:rPr lang="tr-TR" smtClean="0"/>
              <a:t>‹#›</a:t>
            </a:fld>
            <a:endParaRPr lang="tr-TR"/>
          </a:p>
        </p:txBody>
      </p:sp>
    </p:spTree>
    <p:extLst>
      <p:ext uri="{BB962C8B-B14F-4D97-AF65-F5344CB8AC3E}">
        <p14:creationId xmlns:p14="http://schemas.microsoft.com/office/powerpoint/2010/main" val="92294525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SINAV KAYGISI</a:t>
            </a:r>
            <a:endParaRPr lang="tr-TR" dirty="0"/>
          </a:p>
        </p:txBody>
      </p:sp>
      <p:sp>
        <p:nvSpPr>
          <p:cNvPr id="3" name="Alt Başlık 2"/>
          <p:cNvSpPr>
            <a:spLocks noGrp="1"/>
          </p:cNvSpPr>
          <p:nvPr>
            <p:ph type="subTitle" idx="1"/>
          </p:nvPr>
        </p:nvSpPr>
        <p:spPr/>
        <p:txBody>
          <a:bodyPr/>
          <a:lstStyle/>
          <a:p>
            <a:r>
              <a:rPr lang="tr-TR" dirty="0" smtClean="0"/>
              <a:t>GEBZE REHBERLİK ARAŞTIRMA MERKEZİ</a:t>
            </a:r>
            <a:endParaRPr lang="tr-TR" dirty="0"/>
          </a:p>
        </p:txBody>
      </p:sp>
      <p:pic>
        <p:nvPicPr>
          <p:cNvPr id="4" name="Resim 3"/>
          <p:cNvPicPr>
            <a:picLocks noChangeAspect="1"/>
          </p:cNvPicPr>
          <p:nvPr/>
        </p:nvPicPr>
        <p:blipFill>
          <a:blip r:embed="rId2"/>
          <a:stretch>
            <a:fillRect/>
          </a:stretch>
        </p:blipFill>
        <p:spPr>
          <a:xfrm>
            <a:off x="9848850" y="4543425"/>
            <a:ext cx="2343150" cy="2314575"/>
          </a:xfrm>
          <a:prstGeom prst="rect">
            <a:avLst/>
          </a:prstGeom>
        </p:spPr>
      </p:pic>
    </p:spTree>
    <p:extLst>
      <p:ext uri="{BB962C8B-B14F-4D97-AF65-F5344CB8AC3E}">
        <p14:creationId xmlns:p14="http://schemas.microsoft.com/office/powerpoint/2010/main" val="1913050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SINAV KAYGISI İLE BAŞ ETME YOLLARI</a:t>
            </a:r>
            <a:endParaRPr lang="tr-TR" dirty="0"/>
          </a:p>
        </p:txBody>
      </p:sp>
      <p:sp>
        <p:nvSpPr>
          <p:cNvPr id="3" name="İçerik Yer Tutucusu 2"/>
          <p:cNvSpPr>
            <a:spLocks noGrp="1"/>
          </p:cNvSpPr>
          <p:nvPr>
            <p:ph idx="1"/>
          </p:nvPr>
        </p:nvSpPr>
        <p:spPr/>
        <p:txBody>
          <a:bodyPr>
            <a:normAutofit/>
          </a:bodyPr>
          <a:lstStyle/>
          <a:p>
            <a:r>
              <a:rPr lang="tr-TR" b="1" dirty="0"/>
              <a:t>Düzenli Çalışma Alışkanlığı Edinme:</a:t>
            </a:r>
            <a:endParaRPr lang="tr-TR" dirty="0"/>
          </a:p>
          <a:p>
            <a:pPr marL="457200" lvl="1" indent="0">
              <a:buNone/>
            </a:pPr>
            <a:r>
              <a:rPr lang="tr-TR" dirty="0"/>
              <a:t>Sınavlara düzenli ve etkili bir şekilde çalışmak, öğrencinin konuları anlamasına ve sınav kaygısını azaltmasına yardımcı olabilir.</a:t>
            </a:r>
          </a:p>
          <a:p>
            <a:r>
              <a:rPr lang="tr-TR" b="1" dirty="0"/>
              <a:t>Etkili Zaman Yönetimi:</a:t>
            </a:r>
            <a:endParaRPr lang="tr-TR" dirty="0"/>
          </a:p>
          <a:p>
            <a:pPr marL="457200" lvl="1" indent="0">
              <a:buNone/>
            </a:pPr>
            <a:r>
              <a:rPr lang="tr-TR" dirty="0"/>
              <a:t>Zamanı iyi planlamak, sınavlara hazırlık sürecinde stresi azaltabilir. Belirli bir konuya ne kadar zaman ayırılacağını planlamak önemlidir.</a:t>
            </a:r>
          </a:p>
          <a:p>
            <a:r>
              <a:rPr lang="tr-TR" b="1" dirty="0"/>
              <a:t>Sağlıklı Yaşam Tarzı:</a:t>
            </a:r>
            <a:endParaRPr lang="tr-TR" dirty="0"/>
          </a:p>
          <a:p>
            <a:pPr marL="457200" lvl="1" indent="0">
              <a:buNone/>
            </a:pPr>
            <a:r>
              <a:rPr lang="tr-TR" dirty="0"/>
              <a:t>Sağlıklı beslenme, düzenli egzersiz ve yeterli uyku, stresle baş etmede önemlidir. Vücut ve zihin sağlığını korumak, sınav kaygısını azaltabilir.</a:t>
            </a:r>
          </a:p>
          <a:p>
            <a:endParaRPr lang="tr-TR" dirty="0"/>
          </a:p>
        </p:txBody>
      </p:sp>
    </p:spTree>
    <p:extLst>
      <p:ext uri="{BB962C8B-B14F-4D97-AF65-F5344CB8AC3E}">
        <p14:creationId xmlns:p14="http://schemas.microsoft.com/office/powerpoint/2010/main" val="1207524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SINAV KAYGISI İLE BAŞ ETME YOLLARI</a:t>
            </a:r>
          </a:p>
        </p:txBody>
      </p:sp>
      <p:sp>
        <p:nvSpPr>
          <p:cNvPr id="3" name="İçerik Yer Tutucusu 2"/>
          <p:cNvSpPr>
            <a:spLocks noGrp="1"/>
          </p:cNvSpPr>
          <p:nvPr>
            <p:ph idx="1"/>
          </p:nvPr>
        </p:nvSpPr>
        <p:spPr/>
        <p:txBody>
          <a:bodyPr>
            <a:normAutofit/>
          </a:bodyPr>
          <a:lstStyle/>
          <a:p>
            <a:r>
              <a:rPr lang="tr-TR" b="1" dirty="0"/>
              <a:t>Olumlu Düşünce Kalıpları Geliştirme:</a:t>
            </a:r>
            <a:endParaRPr lang="tr-TR" dirty="0"/>
          </a:p>
          <a:p>
            <a:pPr marL="457200" lvl="1" indent="0">
              <a:buNone/>
            </a:pPr>
            <a:r>
              <a:rPr lang="tr-TR" dirty="0"/>
              <a:t>Negatif düşünce kalıplarını pozitif düşüncelerle değiştirmek önemlidir. Kendine güveni artırmak ve başarıya odaklanmak, sınav kaygısını azaltabilir.</a:t>
            </a:r>
          </a:p>
          <a:p>
            <a:r>
              <a:rPr lang="tr-TR" b="1" dirty="0"/>
              <a:t>Derin Nefes Almak ve Rahatlamak:</a:t>
            </a:r>
            <a:endParaRPr lang="tr-TR" dirty="0"/>
          </a:p>
          <a:p>
            <a:pPr marL="457200" lvl="1" indent="0">
              <a:buNone/>
            </a:pPr>
            <a:r>
              <a:rPr lang="tr-TR" dirty="0"/>
              <a:t>Derin nefes almak, rahatlamak ve meditasyon gibi teknikler, sınav öncesindeki stresi azaltabilir. Bu yöntemler, sakinleşmeye ve odaklanmaya yardımcı olabilir.</a:t>
            </a:r>
          </a:p>
          <a:p>
            <a:r>
              <a:rPr lang="tr-TR" b="1" dirty="0"/>
              <a:t>Gerçekçi Hedefler Belirleme:</a:t>
            </a:r>
            <a:endParaRPr lang="tr-TR" dirty="0"/>
          </a:p>
          <a:p>
            <a:pPr marL="457200" lvl="1" indent="0">
              <a:buNone/>
            </a:pPr>
            <a:r>
              <a:rPr lang="tr-TR" dirty="0"/>
              <a:t>Aşırı mükemmeliyetçilikten kaçınmak ve gerçekçi hedefler belirlemek, sınav kaygısını azaltabilir. Her zaman en yüksek notu almak zorunda olmadığınızı kabul etmek önemlidir.</a:t>
            </a:r>
          </a:p>
          <a:p>
            <a:endParaRPr lang="tr-TR" dirty="0"/>
          </a:p>
        </p:txBody>
      </p:sp>
    </p:spTree>
    <p:extLst>
      <p:ext uri="{BB962C8B-B14F-4D97-AF65-F5344CB8AC3E}">
        <p14:creationId xmlns:p14="http://schemas.microsoft.com/office/powerpoint/2010/main" val="3348322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SINAV KAYGISI İLE BAŞ ETME YOLLARI</a:t>
            </a:r>
          </a:p>
        </p:txBody>
      </p:sp>
      <p:sp>
        <p:nvSpPr>
          <p:cNvPr id="3" name="İçerik Yer Tutucusu 2"/>
          <p:cNvSpPr>
            <a:spLocks noGrp="1"/>
          </p:cNvSpPr>
          <p:nvPr>
            <p:ph idx="1"/>
          </p:nvPr>
        </p:nvSpPr>
        <p:spPr/>
        <p:txBody>
          <a:bodyPr>
            <a:normAutofit fontScale="92500" lnSpcReduction="10000"/>
          </a:bodyPr>
          <a:lstStyle/>
          <a:p>
            <a:r>
              <a:rPr lang="tr-TR" b="1" dirty="0"/>
              <a:t>Sosyal Destek Arama:</a:t>
            </a:r>
            <a:endParaRPr lang="tr-TR" dirty="0"/>
          </a:p>
          <a:p>
            <a:pPr marL="457200" lvl="1" indent="0">
              <a:buNone/>
            </a:pPr>
            <a:r>
              <a:rPr lang="tr-TR" dirty="0"/>
              <a:t>Aile, arkadaşlar veya öğretmenlerle konuşmak, duygusal destek almak sınav kaygısını azaltabilir. Sorunlarınızı paylaşmak, daha iyi bir perspektif kazanmanıza yardımcı olabilir.</a:t>
            </a:r>
          </a:p>
          <a:p>
            <a:r>
              <a:rPr lang="tr-TR" b="1" dirty="0"/>
              <a:t>Sınav Tekniklerine Odaklanma:</a:t>
            </a:r>
            <a:endParaRPr lang="tr-TR" dirty="0"/>
          </a:p>
          <a:p>
            <a:pPr marL="457200" lvl="1" indent="0">
              <a:buNone/>
            </a:pPr>
            <a:r>
              <a:rPr lang="tr-TR" dirty="0"/>
              <a:t>Sınav teknikleri konusunda bilgi edinmek ve bu teknikleri uygulamak, sınavlarda daha başarılı olmanıza yardımcı olabilir.</a:t>
            </a:r>
          </a:p>
          <a:p>
            <a:r>
              <a:rPr lang="tr-TR" b="1" dirty="0"/>
              <a:t>Olumlu Anıları Hatırlama:</a:t>
            </a:r>
            <a:endParaRPr lang="tr-TR" dirty="0"/>
          </a:p>
          <a:p>
            <a:pPr marL="457200" lvl="1" indent="0">
              <a:buNone/>
            </a:pPr>
            <a:r>
              <a:rPr lang="tr-TR" dirty="0"/>
              <a:t>Daha önceki başarıları hatırlamak, öğrencinin kendine güvenini artırabilir. Başarılarına odaklanmak, sınav kaygısını azaltabilir.</a:t>
            </a:r>
          </a:p>
          <a:p>
            <a:r>
              <a:rPr lang="tr-TR" b="1" dirty="0"/>
              <a:t>Profesyonel Yardım Alma:</a:t>
            </a:r>
            <a:endParaRPr lang="tr-TR" dirty="0"/>
          </a:p>
          <a:p>
            <a:pPr marL="457200" lvl="1" indent="0">
              <a:buNone/>
            </a:pPr>
            <a:r>
              <a:rPr lang="tr-TR" dirty="0"/>
              <a:t>Eğer sınav kaygısı ciddi bir düzeyde ise, profesyonel bir uzmandan yardım almak önemlidir. Psikolog veya rehberlik servisinden destek alarak kaygıyla başa çıkma stratejileri geliştirebilirsiniz.</a:t>
            </a:r>
          </a:p>
          <a:p>
            <a:endParaRPr lang="tr-TR" dirty="0"/>
          </a:p>
        </p:txBody>
      </p:sp>
    </p:spTree>
    <p:extLst>
      <p:ext uri="{BB962C8B-B14F-4D97-AF65-F5344CB8AC3E}">
        <p14:creationId xmlns:p14="http://schemas.microsoft.com/office/powerpoint/2010/main" val="3005963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SINAV KAYGISI NEDİR?</a:t>
            </a:r>
            <a:endParaRPr lang="tr-TR" dirty="0"/>
          </a:p>
        </p:txBody>
      </p:sp>
      <p:sp>
        <p:nvSpPr>
          <p:cNvPr id="3" name="İçerik Yer Tutucusu 2"/>
          <p:cNvSpPr>
            <a:spLocks noGrp="1"/>
          </p:cNvSpPr>
          <p:nvPr>
            <p:ph idx="1"/>
          </p:nvPr>
        </p:nvSpPr>
        <p:spPr/>
        <p:txBody>
          <a:bodyPr/>
          <a:lstStyle/>
          <a:p>
            <a:pPr marL="0" indent="0">
              <a:buNone/>
            </a:pPr>
            <a:r>
              <a:rPr lang="tr-TR" dirty="0"/>
              <a:t>Sınav kaygısı, bir öğrencinin sınavlara karşı duyduğu yoğun ve olumsuz duygusal tepkileri ifade eden bir terimdir. Bu kaygı, öğrencinin sınavlarda başarılı olma beklentisi ve bu beklentiyle başa çıkma yeteneği arasındaki dengesizlikten kaynaklanır. Sınav kaygısı, öğrencinin öğrenme sürecini olumsuz etkileyebilir ve sınav performansını düşürebilir.</a:t>
            </a:r>
          </a:p>
        </p:txBody>
      </p:sp>
    </p:spTree>
    <p:extLst>
      <p:ext uri="{BB962C8B-B14F-4D97-AF65-F5344CB8AC3E}">
        <p14:creationId xmlns:p14="http://schemas.microsoft.com/office/powerpoint/2010/main" val="1680462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SINAV KAYGISININ BELİRTİLERİ</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FİZİKSEL BELİRTİLERİ</a:t>
            </a:r>
          </a:p>
          <a:p>
            <a:r>
              <a:rPr lang="tr-TR" dirty="0"/>
              <a:t>Mide ağrısı</a:t>
            </a:r>
          </a:p>
          <a:p>
            <a:r>
              <a:rPr lang="tr-TR" dirty="0"/>
              <a:t>Baş ağrısı</a:t>
            </a:r>
          </a:p>
          <a:p>
            <a:r>
              <a:rPr lang="tr-TR" dirty="0" smtClean="0"/>
              <a:t>Terleme- titreme</a:t>
            </a:r>
            <a:endParaRPr lang="tr-TR" dirty="0"/>
          </a:p>
          <a:p>
            <a:r>
              <a:rPr lang="tr-TR" dirty="0"/>
              <a:t>Yorgunluk</a:t>
            </a:r>
          </a:p>
          <a:p>
            <a:r>
              <a:rPr lang="tr-TR" dirty="0"/>
              <a:t>İshal veya kabızlık gibi sindirim </a:t>
            </a:r>
            <a:r>
              <a:rPr lang="tr-TR" dirty="0" smtClean="0"/>
              <a:t>problemleri</a:t>
            </a:r>
          </a:p>
          <a:p>
            <a:r>
              <a:rPr lang="tr-TR" dirty="0"/>
              <a:t>Kalp atışlarında </a:t>
            </a:r>
            <a:r>
              <a:rPr lang="tr-TR" dirty="0" smtClean="0"/>
              <a:t>hızlanma</a:t>
            </a:r>
          </a:p>
          <a:p>
            <a:r>
              <a:rPr lang="tr-TR" dirty="0" smtClean="0"/>
              <a:t>Hızlı </a:t>
            </a:r>
            <a:r>
              <a:rPr lang="tr-TR" dirty="0"/>
              <a:t>nefes </a:t>
            </a:r>
            <a:r>
              <a:rPr lang="tr-TR" dirty="0" smtClean="0"/>
              <a:t>alıp-verme </a:t>
            </a:r>
          </a:p>
          <a:p>
            <a:r>
              <a:rPr lang="tr-TR" dirty="0" smtClean="0"/>
              <a:t>Dilin </a:t>
            </a:r>
            <a:r>
              <a:rPr lang="tr-TR" dirty="0"/>
              <a:t>damağın </a:t>
            </a:r>
            <a:r>
              <a:rPr lang="tr-TR" dirty="0" smtClean="0"/>
              <a:t>kuruması</a:t>
            </a:r>
            <a:endParaRPr lang="tr-TR" dirty="0"/>
          </a:p>
        </p:txBody>
      </p:sp>
    </p:spTree>
    <p:extLst>
      <p:ext uri="{BB962C8B-B14F-4D97-AF65-F5344CB8AC3E}">
        <p14:creationId xmlns:p14="http://schemas.microsoft.com/office/powerpoint/2010/main" val="2055913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SINAV KAYGISININ BELİRTİLERİ</a:t>
            </a:r>
          </a:p>
        </p:txBody>
      </p:sp>
      <p:sp>
        <p:nvSpPr>
          <p:cNvPr id="3" name="İçerik Yer Tutucusu 2"/>
          <p:cNvSpPr>
            <a:spLocks noGrp="1"/>
          </p:cNvSpPr>
          <p:nvPr>
            <p:ph idx="1"/>
          </p:nvPr>
        </p:nvSpPr>
        <p:spPr/>
        <p:txBody>
          <a:bodyPr>
            <a:normAutofit fontScale="62500" lnSpcReduction="20000"/>
          </a:bodyPr>
          <a:lstStyle/>
          <a:p>
            <a:pPr marL="0" indent="0">
              <a:buNone/>
            </a:pPr>
            <a:r>
              <a:rPr lang="tr-TR" dirty="0" smtClean="0"/>
              <a:t>DUYGUSAL BELİRTİLERİ</a:t>
            </a:r>
          </a:p>
          <a:p>
            <a:r>
              <a:rPr lang="tr-TR" dirty="0" smtClean="0"/>
              <a:t>Endişe(sürenin </a:t>
            </a:r>
            <a:r>
              <a:rPr lang="tr-TR" dirty="0"/>
              <a:t>yetmeyeceğine ve olumsuz düşüncelerden kaynaklı), </a:t>
            </a:r>
            <a:endParaRPr lang="tr-TR" dirty="0"/>
          </a:p>
          <a:p>
            <a:r>
              <a:rPr lang="tr-TR" dirty="0"/>
              <a:t>Korku (bildiklerini unutma korkusu)</a:t>
            </a:r>
            <a:endParaRPr lang="tr-TR" dirty="0"/>
          </a:p>
          <a:p>
            <a:r>
              <a:rPr lang="tr-TR" dirty="0"/>
              <a:t>Huzursuzluk</a:t>
            </a:r>
          </a:p>
          <a:p>
            <a:r>
              <a:rPr lang="tr-TR" dirty="0"/>
              <a:t>Sinirlilik</a:t>
            </a:r>
          </a:p>
          <a:p>
            <a:r>
              <a:rPr lang="tr-TR" dirty="0"/>
              <a:t>Umutsuzluk</a:t>
            </a:r>
          </a:p>
          <a:p>
            <a:r>
              <a:rPr lang="tr-TR" dirty="0"/>
              <a:t>Panik </a:t>
            </a:r>
            <a:r>
              <a:rPr lang="tr-TR" dirty="0" smtClean="0"/>
              <a:t>ataklar</a:t>
            </a:r>
          </a:p>
          <a:p>
            <a:r>
              <a:rPr lang="tr-TR" dirty="0" smtClean="0"/>
              <a:t>Gerginlik</a:t>
            </a:r>
          </a:p>
          <a:p>
            <a:r>
              <a:rPr lang="tr-TR" dirty="0" smtClean="0"/>
              <a:t>Öfke</a:t>
            </a:r>
          </a:p>
          <a:p>
            <a:r>
              <a:rPr lang="tr-TR" dirty="0" smtClean="0"/>
              <a:t>Panik</a:t>
            </a:r>
          </a:p>
          <a:p>
            <a:r>
              <a:rPr lang="tr-TR" dirty="0" smtClean="0"/>
              <a:t>Kendine </a:t>
            </a:r>
            <a:r>
              <a:rPr lang="tr-TR" dirty="0"/>
              <a:t>güvenin azalması, </a:t>
            </a:r>
            <a:endParaRPr lang="tr-TR" dirty="0" smtClean="0"/>
          </a:p>
          <a:p>
            <a:r>
              <a:rPr lang="tr-TR" dirty="0" smtClean="0"/>
              <a:t>Mutsuzluk</a:t>
            </a:r>
            <a:r>
              <a:rPr lang="tr-TR" dirty="0"/>
              <a:t>, isteksizlik, boş verme</a:t>
            </a:r>
            <a:r>
              <a:rPr lang="tr-TR" dirty="0" smtClean="0"/>
              <a:t>….</a:t>
            </a:r>
          </a:p>
          <a:p>
            <a:r>
              <a:rPr lang="tr-TR" dirty="0" smtClean="0"/>
              <a:t>Hayal </a:t>
            </a:r>
            <a:r>
              <a:rPr lang="tr-TR" dirty="0"/>
              <a:t>kırıklığı </a:t>
            </a:r>
            <a:endParaRPr lang="tr-TR" dirty="0" smtClean="0"/>
          </a:p>
          <a:p>
            <a:r>
              <a:rPr lang="tr-TR" dirty="0" smtClean="0"/>
              <a:t>Mahcubiyet</a:t>
            </a:r>
            <a:endParaRPr lang="tr-TR" dirty="0"/>
          </a:p>
          <a:p>
            <a:endParaRPr lang="tr-TR" dirty="0"/>
          </a:p>
        </p:txBody>
      </p:sp>
    </p:spTree>
    <p:extLst>
      <p:ext uri="{BB962C8B-B14F-4D97-AF65-F5344CB8AC3E}">
        <p14:creationId xmlns:p14="http://schemas.microsoft.com/office/powerpoint/2010/main" val="1821454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SINAV KAYGISININ BELİRTİLERİ</a:t>
            </a:r>
          </a:p>
        </p:txBody>
      </p:sp>
      <p:sp>
        <p:nvSpPr>
          <p:cNvPr id="3" name="İçerik Yer Tutucusu 2"/>
          <p:cNvSpPr>
            <a:spLocks noGrp="1"/>
          </p:cNvSpPr>
          <p:nvPr>
            <p:ph idx="1"/>
          </p:nvPr>
        </p:nvSpPr>
        <p:spPr/>
        <p:txBody>
          <a:bodyPr/>
          <a:lstStyle/>
          <a:p>
            <a:pPr marL="0" indent="0">
              <a:buNone/>
            </a:pPr>
            <a:r>
              <a:rPr lang="tr-TR" dirty="0" smtClean="0"/>
              <a:t>DAVRANIŞSAL BELİRTİLER</a:t>
            </a:r>
          </a:p>
          <a:p>
            <a:r>
              <a:rPr lang="tr-TR" dirty="0"/>
              <a:t>Dikkat dağınıklığı</a:t>
            </a:r>
          </a:p>
          <a:p>
            <a:r>
              <a:rPr lang="tr-TR" dirty="0"/>
              <a:t>Unutkanlık</a:t>
            </a:r>
          </a:p>
          <a:p>
            <a:r>
              <a:rPr lang="tr-TR" dirty="0"/>
              <a:t>Aşırı mükemmeliyetçilik</a:t>
            </a:r>
          </a:p>
          <a:p>
            <a:r>
              <a:rPr lang="tr-TR" dirty="0"/>
              <a:t>Kaçınma eğilimi (sınavdan kaçınma)</a:t>
            </a:r>
          </a:p>
          <a:p>
            <a:r>
              <a:rPr lang="tr-TR" dirty="0"/>
              <a:t>Aşırı stres nedeniyle uyuma veya yeme alışkanlıklarında değişiklik</a:t>
            </a:r>
          </a:p>
          <a:p>
            <a:pPr marL="0" indent="0">
              <a:buNone/>
            </a:pPr>
            <a:endParaRPr lang="tr-TR" dirty="0"/>
          </a:p>
        </p:txBody>
      </p:sp>
    </p:spTree>
    <p:extLst>
      <p:ext uri="{BB962C8B-B14F-4D97-AF65-F5344CB8AC3E}">
        <p14:creationId xmlns:p14="http://schemas.microsoft.com/office/powerpoint/2010/main" val="256451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SINAV KAYGISININ BELİRTİLERİ</a:t>
            </a:r>
          </a:p>
        </p:txBody>
      </p:sp>
      <p:sp>
        <p:nvSpPr>
          <p:cNvPr id="3" name="İçerik Yer Tutucusu 2"/>
          <p:cNvSpPr>
            <a:spLocks noGrp="1"/>
          </p:cNvSpPr>
          <p:nvPr>
            <p:ph idx="1"/>
          </p:nvPr>
        </p:nvSpPr>
        <p:spPr/>
        <p:txBody>
          <a:bodyPr/>
          <a:lstStyle/>
          <a:p>
            <a:pPr marL="0" indent="0">
              <a:buNone/>
            </a:pPr>
            <a:r>
              <a:rPr lang="tr-TR" dirty="0" smtClean="0"/>
              <a:t>SOSYAL BELİRTİLER</a:t>
            </a:r>
          </a:p>
          <a:p>
            <a:r>
              <a:rPr lang="tr-TR" dirty="0"/>
              <a:t>İzolasyon ve sosyal geri çekilme</a:t>
            </a:r>
          </a:p>
          <a:p>
            <a:r>
              <a:rPr lang="tr-TR" dirty="0"/>
              <a:t>Arkadaşlarla veya aile üyeleriyle iletişimde zorluk</a:t>
            </a:r>
          </a:p>
          <a:p>
            <a:r>
              <a:rPr lang="tr-TR" dirty="0"/>
              <a:t>Sosyal etkinliklerden kaçınma</a:t>
            </a:r>
          </a:p>
          <a:p>
            <a:endParaRPr lang="tr-TR" dirty="0"/>
          </a:p>
        </p:txBody>
      </p:sp>
    </p:spTree>
    <p:extLst>
      <p:ext uri="{BB962C8B-B14F-4D97-AF65-F5344CB8AC3E}">
        <p14:creationId xmlns:p14="http://schemas.microsoft.com/office/powerpoint/2010/main" val="1388795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SINAV KAYGISININ BELİRTİLERİ</a:t>
            </a:r>
          </a:p>
        </p:txBody>
      </p:sp>
      <p:sp>
        <p:nvSpPr>
          <p:cNvPr id="3" name="İçerik Yer Tutucusu 2"/>
          <p:cNvSpPr>
            <a:spLocks noGrp="1"/>
          </p:cNvSpPr>
          <p:nvPr>
            <p:ph idx="1"/>
          </p:nvPr>
        </p:nvSpPr>
        <p:spPr/>
        <p:txBody>
          <a:bodyPr/>
          <a:lstStyle/>
          <a:p>
            <a:pPr marL="0" indent="0">
              <a:buNone/>
            </a:pPr>
            <a:r>
              <a:rPr lang="tr-TR" dirty="0" smtClean="0"/>
              <a:t>ZİHİNSEL BELİRTİLER</a:t>
            </a:r>
          </a:p>
          <a:p>
            <a:r>
              <a:rPr lang="tr-TR" dirty="0"/>
              <a:t>Negatif düşünceler</a:t>
            </a:r>
          </a:p>
          <a:p>
            <a:r>
              <a:rPr lang="tr-TR" dirty="0"/>
              <a:t>Konsantrasyon eksikliği</a:t>
            </a:r>
          </a:p>
          <a:p>
            <a:r>
              <a:rPr lang="tr-TR" dirty="0"/>
              <a:t>Kendi yetenekleri konusundaki şüpheler</a:t>
            </a:r>
          </a:p>
          <a:p>
            <a:r>
              <a:rPr lang="tr-TR" dirty="0"/>
              <a:t>Gelecek hakkında karamsar düşünceler</a:t>
            </a:r>
          </a:p>
          <a:p>
            <a:pPr marL="0" indent="0">
              <a:buNone/>
            </a:pPr>
            <a:endParaRPr lang="tr-TR" dirty="0"/>
          </a:p>
        </p:txBody>
      </p:sp>
    </p:spTree>
    <p:extLst>
      <p:ext uri="{BB962C8B-B14F-4D97-AF65-F5344CB8AC3E}">
        <p14:creationId xmlns:p14="http://schemas.microsoft.com/office/powerpoint/2010/main" val="2506417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SINAV KAYGISININ NEDENLERİ</a:t>
            </a:r>
            <a:endParaRPr lang="tr-TR" dirty="0"/>
          </a:p>
        </p:txBody>
      </p:sp>
      <p:sp>
        <p:nvSpPr>
          <p:cNvPr id="3" name="İçerik Yer Tutucusu 2"/>
          <p:cNvSpPr>
            <a:spLocks noGrp="1"/>
          </p:cNvSpPr>
          <p:nvPr>
            <p:ph idx="1"/>
          </p:nvPr>
        </p:nvSpPr>
        <p:spPr/>
        <p:txBody>
          <a:bodyPr>
            <a:normAutofit fontScale="92500" lnSpcReduction="20000"/>
          </a:bodyPr>
          <a:lstStyle/>
          <a:p>
            <a:r>
              <a:rPr lang="tr-TR" b="1" dirty="0"/>
              <a:t>Beklenti ve Baskı:</a:t>
            </a:r>
            <a:endParaRPr lang="tr-TR" dirty="0"/>
          </a:p>
          <a:p>
            <a:pPr marL="457200" lvl="1" indent="0">
              <a:buNone/>
            </a:pPr>
            <a:r>
              <a:rPr lang="tr-TR" dirty="0"/>
              <a:t>Aile, öğretmenler veya öğrencinin kendisi tarafından belirlenen yüksek beklentiler sınav kaygısını artırabilir. Öğrenciler, başkalarının beklentilerine cevap verme ve başarı beklentisi altında stres yaşayabilirler.</a:t>
            </a:r>
          </a:p>
          <a:p>
            <a:r>
              <a:rPr lang="tr-TR" b="1" dirty="0"/>
              <a:t>Özgüven Sorunları:</a:t>
            </a:r>
            <a:endParaRPr lang="tr-TR" dirty="0"/>
          </a:p>
          <a:p>
            <a:pPr marL="457200" lvl="1" indent="0">
              <a:buNone/>
            </a:pPr>
            <a:r>
              <a:rPr lang="tr-TR" dirty="0"/>
              <a:t>Kendine güven eksikliği sınav kaygısını tetikleyebilir. Öğrenciler, kendi yetenekleri konusunda şüphe duyduklarında, başarısızlık korkusu artabilir.</a:t>
            </a:r>
          </a:p>
          <a:p>
            <a:r>
              <a:rPr lang="tr-TR" b="1" dirty="0"/>
              <a:t>Geçmiş Başarısızlık Deneyimleri:</a:t>
            </a:r>
            <a:endParaRPr lang="tr-TR" dirty="0"/>
          </a:p>
          <a:p>
            <a:pPr marL="457200" lvl="1" indent="0">
              <a:buNone/>
            </a:pPr>
            <a:r>
              <a:rPr lang="tr-TR" dirty="0"/>
              <a:t>Daha önceki sınavlarda yaşanan başarısızlık deneyimleri, öğrencide gelecek sınavlara dair kaygıları artırabilir</a:t>
            </a:r>
            <a:r>
              <a:rPr lang="tr-TR" dirty="0" smtClean="0"/>
              <a:t>.</a:t>
            </a:r>
          </a:p>
          <a:p>
            <a:r>
              <a:rPr lang="tr-TR" b="1" dirty="0"/>
              <a:t>Zaman Yönetimi Sorunları:</a:t>
            </a:r>
            <a:endParaRPr lang="tr-TR" dirty="0"/>
          </a:p>
          <a:p>
            <a:pPr marL="0" indent="0">
              <a:buNone/>
            </a:pPr>
            <a:r>
              <a:rPr lang="tr-TR" dirty="0" smtClean="0"/>
              <a:t>	Sınavlara </a:t>
            </a:r>
            <a:r>
              <a:rPr lang="tr-TR" dirty="0"/>
              <a:t>hazırlık sürecinde zaman yönetimi sorunları, öğrencilerin sınav kaygısını </a:t>
            </a:r>
            <a:r>
              <a:rPr lang="tr-TR" dirty="0" smtClean="0"/>
              <a:t>	artırabilir</a:t>
            </a:r>
            <a:r>
              <a:rPr lang="tr-TR" dirty="0"/>
              <a:t>. Yetişmeyen çalışma saatleri veya son dakika hazırlıkları stres seviyesini </a:t>
            </a:r>
            <a:r>
              <a:rPr lang="tr-TR" dirty="0" smtClean="0"/>
              <a:t>	yükseltebilir</a:t>
            </a:r>
            <a:r>
              <a:rPr lang="tr-TR" dirty="0"/>
              <a:t>.</a:t>
            </a:r>
          </a:p>
          <a:p>
            <a:pPr marL="457200" lvl="1" indent="0">
              <a:buNone/>
            </a:pPr>
            <a:endParaRPr lang="tr-TR" dirty="0"/>
          </a:p>
          <a:p>
            <a:endParaRPr lang="tr-TR" dirty="0"/>
          </a:p>
        </p:txBody>
      </p:sp>
    </p:spTree>
    <p:extLst>
      <p:ext uri="{BB962C8B-B14F-4D97-AF65-F5344CB8AC3E}">
        <p14:creationId xmlns:p14="http://schemas.microsoft.com/office/powerpoint/2010/main" val="383644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SINAV KAYGISININ NEDENLERİ</a:t>
            </a:r>
          </a:p>
        </p:txBody>
      </p:sp>
      <p:sp>
        <p:nvSpPr>
          <p:cNvPr id="3" name="İçerik Yer Tutucusu 2"/>
          <p:cNvSpPr>
            <a:spLocks noGrp="1"/>
          </p:cNvSpPr>
          <p:nvPr>
            <p:ph idx="1"/>
          </p:nvPr>
        </p:nvSpPr>
        <p:spPr/>
        <p:txBody>
          <a:bodyPr>
            <a:normAutofit fontScale="92500" lnSpcReduction="10000"/>
          </a:bodyPr>
          <a:lstStyle/>
          <a:p>
            <a:r>
              <a:rPr lang="tr-TR" b="1" dirty="0" err="1"/>
              <a:t>Perfeksiyonizm</a:t>
            </a:r>
            <a:r>
              <a:rPr lang="tr-TR" b="1" dirty="0"/>
              <a:t>:</a:t>
            </a:r>
            <a:endParaRPr lang="tr-TR" dirty="0"/>
          </a:p>
          <a:p>
            <a:pPr marL="457200" lvl="1" indent="0">
              <a:buNone/>
            </a:pPr>
            <a:r>
              <a:rPr lang="tr-TR" dirty="0"/>
              <a:t>Aşırı mükemmeliyetçilik, her zaman en yüksek notu almak isteme ve her şeyin kusursuz olması beklentisi, sınav kaygısını artırabilir.</a:t>
            </a:r>
          </a:p>
          <a:p>
            <a:r>
              <a:rPr lang="tr-TR" b="1" dirty="0"/>
              <a:t>Sosyal Baskı:</a:t>
            </a:r>
            <a:endParaRPr lang="tr-TR" dirty="0"/>
          </a:p>
          <a:p>
            <a:pPr marL="457200" lvl="1" indent="0">
              <a:buNone/>
            </a:pPr>
            <a:r>
              <a:rPr lang="tr-TR" dirty="0"/>
              <a:t>Arkadaşlar arasında rekabet, sosyal çevredeki beklentiler ve öğrenciler arasındaki kıyaslama, sınav kaygısını etkileyebilir.</a:t>
            </a:r>
          </a:p>
          <a:p>
            <a:r>
              <a:rPr lang="tr-TR" b="1" dirty="0"/>
              <a:t>Genel Stres:</a:t>
            </a:r>
            <a:endParaRPr lang="tr-TR" dirty="0"/>
          </a:p>
          <a:p>
            <a:pPr marL="457200" lvl="1" indent="0">
              <a:buNone/>
            </a:pPr>
            <a:r>
              <a:rPr lang="tr-TR" dirty="0"/>
              <a:t>Günlük yaşamdaki stres faktörleri, aile problemleri, finansal zorluklar gibi faktörler de sınav kaygısını artırabilir.</a:t>
            </a:r>
          </a:p>
          <a:p>
            <a:r>
              <a:rPr lang="tr-TR" b="1" dirty="0"/>
              <a:t>Belirsizlik:</a:t>
            </a:r>
            <a:endParaRPr lang="tr-TR" dirty="0"/>
          </a:p>
          <a:p>
            <a:pPr marL="457200" lvl="1" indent="0">
              <a:buNone/>
            </a:pPr>
            <a:r>
              <a:rPr lang="tr-TR" dirty="0"/>
              <a:t>Geleceğe dair belirsizlik, öğrencilerde endişe yaratabilir. Sınav sonuçlarına bağlı olarak gelecekteki eğitim ve kariyer olanakları konusundaki belirsizlik, kaygıyı artırabilir.</a:t>
            </a:r>
          </a:p>
          <a:p>
            <a:endParaRPr lang="tr-TR" dirty="0"/>
          </a:p>
        </p:txBody>
      </p:sp>
    </p:spTree>
    <p:extLst>
      <p:ext uri="{BB962C8B-B14F-4D97-AF65-F5344CB8AC3E}">
        <p14:creationId xmlns:p14="http://schemas.microsoft.com/office/powerpoint/2010/main" val="70498206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TM02892315[[fn=Duman]]</Template>
  <TotalTime>65</TotalTime>
  <Words>631</Words>
  <Application>Microsoft Office PowerPoint</Application>
  <PresentationFormat>Geniş ekran</PresentationFormat>
  <Paragraphs>88</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Century Gothic</vt:lpstr>
      <vt:lpstr>Wingdings 3</vt:lpstr>
      <vt:lpstr>Duman</vt:lpstr>
      <vt:lpstr>SINAV KAYGISI</vt:lpstr>
      <vt:lpstr>SINAV KAYGISI NEDİR?</vt:lpstr>
      <vt:lpstr>SINAV KAYGISININ BELİRTİLERİ</vt:lpstr>
      <vt:lpstr>SINAV KAYGISININ BELİRTİLERİ</vt:lpstr>
      <vt:lpstr>SINAV KAYGISININ BELİRTİLERİ</vt:lpstr>
      <vt:lpstr>SINAV KAYGISININ BELİRTİLERİ</vt:lpstr>
      <vt:lpstr>SINAV KAYGISININ BELİRTİLERİ</vt:lpstr>
      <vt:lpstr>SINAV KAYGISININ NEDENLERİ</vt:lpstr>
      <vt:lpstr>SINAV KAYGISININ NEDENLERİ</vt:lpstr>
      <vt:lpstr>SINAV KAYGISI İLE BAŞ ETME YOLLARI</vt:lpstr>
      <vt:lpstr>SINAV KAYGISI İLE BAŞ ETME YOLLARI</vt:lpstr>
      <vt:lpstr>SINAV KAYGISI İLE BAŞ ETME YOLLARI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SINAV KAYGISI</dc:title>
  <dc:creator>aldor</dc:creator>
  <cp:lastModifiedBy>aldor</cp:lastModifiedBy>
  <cp:revision>9</cp:revision>
  <dcterms:created xsi:type="dcterms:W3CDTF">2024-01-29T07:40:24Z</dcterms:created>
  <dcterms:modified xsi:type="dcterms:W3CDTF">2024-01-29T08:45:40Z</dcterms:modified>
</cp:coreProperties>
</file>