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7" r:id="rId7"/>
    <p:sldId id="262" r:id="rId8"/>
    <p:sldId id="263" r:id="rId9"/>
    <p:sldId id="265" r:id="rId10"/>
    <p:sldId id="266" r:id="rId11"/>
    <p:sldId id="272" r:id="rId12"/>
    <p:sldId id="268" r:id="rId13"/>
    <p:sldId id="269" r:id="rId14"/>
    <p:sldId id="270" r:id="rId15"/>
    <p:sldId id="273" r:id="rId16"/>
    <p:sldId id="271" r:id="rId17"/>
    <p:sldId id="274" r:id="rId18"/>
    <p:sldId id="26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61AE1CEC-DEC1-4A8B-9C90-2B0278172795}" type="datetimeFigureOut">
              <a:rPr lang="tr-TR" smtClean="0"/>
              <a:t>31.01.2024</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0D52848-973B-4F0A-9122-820FEFD0A1CB}" type="slidenum">
              <a:rPr lang="tr-TR" smtClean="0"/>
              <a:t>‹#›</a:t>
            </a:fld>
            <a:endParaRPr lang="tr-TR"/>
          </a:p>
        </p:txBody>
      </p:sp>
    </p:spTree>
    <p:extLst>
      <p:ext uri="{BB962C8B-B14F-4D97-AF65-F5344CB8AC3E}">
        <p14:creationId xmlns:p14="http://schemas.microsoft.com/office/powerpoint/2010/main" val="15772248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AE1CEC-DEC1-4A8B-9C90-2B0278172795}" type="datetimeFigureOut">
              <a:rPr lang="tr-TR" smtClean="0"/>
              <a:t>31.01.2024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132383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AE1CEC-DEC1-4A8B-9C90-2B0278172795}" type="datetimeFigureOut">
              <a:rPr lang="tr-TR" smtClean="0"/>
              <a:t>31.01.2024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186194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AE1CEC-DEC1-4A8B-9C90-2B0278172795}" type="datetimeFigureOut">
              <a:rPr lang="tr-TR" smtClean="0"/>
              <a:t>31.01.2024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236290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1AE1CEC-DEC1-4A8B-9C90-2B0278172795}" type="datetimeFigureOut">
              <a:rPr lang="tr-TR" smtClean="0"/>
              <a:t>31.01.2024</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15237678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AE1CEC-DEC1-4A8B-9C90-2B0278172795}" type="datetimeFigureOut">
              <a:rPr lang="tr-TR" smtClean="0"/>
              <a:t>31.01.2024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364089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AE1CEC-DEC1-4A8B-9C90-2B0278172795}" type="datetimeFigureOut">
              <a:rPr lang="tr-TR" smtClean="0"/>
              <a:t>31.01.2024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160985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1AE1CEC-DEC1-4A8B-9C90-2B0278172795}" type="datetimeFigureOut">
              <a:rPr lang="tr-TR" smtClean="0"/>
              <a:t>31.01.2024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233367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E1CEC-DEC1-4A8B-9C90-2B0278172795}" type="datetimeFigureOut">
              <a:rPr lang="tr-TR" smtClean="0"/>
              <a:t>31.01.2024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0D52848-973B-4F0A-9122-820FEFD0A1CB}" type="slidenum">
              <a:rPr lang="tr-TR" smtClean="0"/>
              <a:t>‹#›</a:t>
            </a:fld>
            <a:endParaRPr lang="tr-TR"/>
          </a:p>
        </p:txBody>
      </p:sp>
    </p:spTree>
    <p:extLst>
      <p:ext uri="{BB962C8B-B14F-4D97-AF65-F5344CB8AC3E}">
        <p14:creationId xmlns:p14="http://schemas.microsoft.com/office/powerpoint/2010/main" val="259350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1AE1CEC-DEC1-4A8B-9C90-2B0278172795}" type="datetimeFigureOut">
              <a:rPr lang="tr-TR" smtClean="0"/>
              <a:t>31.01.2024</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10D52848-973B-4F0A-9122-820FEFD0A1CB}"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999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1AE1CEC-DEC1-4A8B-9C90-2B0278172795}" type="datetimeFigureOut">
              <a:rPr lang="tr-TR" smtClean="0"/>
              <a:t>31.01.2024</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10D52848-973B-4F0A-9122-820FEFD0A1CB}"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613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1AE1CEC-DEC1-4A8B-9C90-2B0278172795}" type="datetimeFigureOut">
              <a:rPr lang="tr-TR" smtClean="0"/>
              <a:t>31.01.2024</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0D52848-973B-4F0A-9122-820FEFD0A1CB}" type="slidenum">
              <a:rPr lang="tr-TR" smtClean="0"/>
              <a:t>‹#›</a:t>
            </a:fld>
            <a:endParaRPr lang="tr-TR"/>
          </a:p>
        </p:txBody>
      </p:sp>
    </p:spTree>
    <p:extLst>
      <p:ext uri="{BB962C8B-B14F-4D97-AF65-F5344CB8AC3E}">
        <p14:creationId xmlns:p14="http://schemas.microsoft.com/office/powerpoint/2010/main" val="23802346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STRESLE BAŞ ETME</a:t>
            </a:r>
            <a:endParaRPr lang="tr-TR" dirty="0"/>
          </a:p>
        </p:txBody>
      </p:sp>
      <p:sp>
        <p:nvSpPr>
          <p:cNvPr id="3" name="Alt Başlık 2"/>
          <p:cNvSpPr>
            <a:spLocks noGrp="1"/>
          </p:cNvSpPr>
          <p:nvPr>
            <p:ph type="subTitle" idx="1"/>
          </p:nvPr>
        </p:nvSpPr>
        <p:spPr/>
        <p:txBody>
          <a:bodyPr/>
          <a:lstStyle/>
          <a:p>
            <a:r>
              <a:rPr lang="tr-TR" dirty="0" smtClean="0"/>
              <a:t>GEBZE REHBERLİK VE ARAŞTIRMA MERKEZİ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3905" y="5574453"/>
            <a:ext cx="1200330" cy="1185692"/>
          </a:xfrm>
          <a:prstGeom prst="rect">
            <a:avLst/>
          </a:prstGeom>
        </p:spPr>
      </p:pic>
    </p:spTree>
    <p:extLst>
      <p:ext uri="{BB962C8B-B14F-4D97-AF65-F5344CB8AC3E}">
        <p14:creationId xmlns:p14="http://schemas.microsoft.com/office/powerpoint/2010/main" val="421440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 YÖNETİMİ</a:t>
            </a:r>
            <a:endParaRPr lang="tr-TR" dirty="0"/>
          </a:p>
        </p:txBody>
      </p:sp>
      <p:sp>
        <p:nvSpPr>
          <p:cNvPr id="3" name="İçerik Yer Tutucusu 2"/>
          <p:cNvSpPr>
            <a:spLocks noGrp="1"/>
          </p:cNvSpPr>
          <p:nvPr>
            <p:ph idx="1"/>
          </p:nvPr>
        </p:nvSpPr>
        <p:spPr/>
        <p:txBody>
          <a:bodyPr>
            <a:normAutofit lnSpcReduction="10000"/>
          </a:bodyPr>
          <a:lstStyle/>
          <a:p>
            <a:r>
              <a:rPr lang="tr-TR" dirty="0" smtClean="0"/>
              <a:t>Özellikle akademik konularda yaşadığımız streslerde zaman yönetimi oldukça önemlidir. Yapmamız gereken bir işi planlanmış bir zaman diliminde uygulamaya çalışmak stresi olabildiğince az tetikler. </a:t>
            </a:r>
          </a:p>
          <a:p>
            <a:r>
              <a:rPr lang="tr-TR" dirty="0" smtClean="0"/>
              <a:t>Stres </a:t>
            </a:r>
            <a:r>
              <a:rPr lang="tr-TR" dirty="0"/>
              <a:t>zamanlarında zaman yönetimi, öncelikleri belirleme, görevleri planlama ve etkili bir şekilde işleri tamamlama sürecini </a:t>
            </a:r>
            <a:r>
              <a:rPr lang="tr-TR" dirty="0" smtClean="0"/>
              <a:t>içerir. Şu basamaklarla ilerlenebilir:</a:t>
            </a:r>
          </a:p>
          <a:p>
            <a:pPr marL="0" indent="0">
              <a:buNone/>
            </a:pPr>
            <a:r>
              <a:rPr lang="tr-TR" b="1" dirty="0"/>
              <a:t>Öncelikleri Belirleme:</a:t>
            </a:r>
            <a:r>
              <a:rPr lang="tr-TR" dirty="0"/>
              <a:t> Öncelikli görevleri belirleyin. Hangi işlerin acil ve önemli olduğunu değerlendirerek, bu görevlere öncelik verin.</a:t>
            </a:r>
          </a:p>
          <a:p>
            <a:pPr marL="0" indent="0">
              <a:buNone/>
            </a:pPr>
            <a:r>
              <a:rPr lang="tr-TR" b="1" dirty="0"/>
              <a:t>Görevleri Listeleyin:</a:t>
            </a:r>
            <a:r>
              <a:rPr lang="tr-TR" dirty="0"/>
              <a:t> Yapılacak işleri listeleyin. Bu, işleri düzenlemenize ve unutulan görevleri hatırlamanıza yardımcı olabilir.</a:t>
            </a:r>
          </a:p>
          <a:p>
            <a:pPr marL="0" indent="0">
              <a:buNone/>
            </a:pPr>
            <a:r>
              <a:rPr lang="tr-TR" b="1" dirty="0"/>
              <a:t>Zaman Çizelgesi Oluşturma:</a:t>
            </a:r>
            <a:r>
              <a:rPr lang="tr-TR" dirty="0"/>
              <a:t> Günlük veya haftalık bir zaman çizelgesi oluşturun. Belirli bir süre içinde hangi görevlere odaklanacağınızı belirleyin.</a:t>
            </a:r>
          </a:p>
          <a:p>
            <a:pPr marL="0" indent="0">
              <a:buNone/>
            </a:pPr>
            <a:r>
              <a:rPr lang="tr-TR" b="1" dirty="0"/>
              <a:t>Kısa Süreli Hedefler Belirleme:</a:t>
            </a:r>
            <a:r>
              <a:rPr lang="tr-TR" dirty="0"/>
              <a:t> Büyük görevleri küçük, yönetilebilir parçalara bölün. Bu, her adımı tamamlamak daha kolay olduğu için stresi azaltabilir.</a:t>
            </a:r>
          </a:p>
          <a:p>
            <a:endParaRPr lang="tr-TR" dirty="0"/>
          </a:p>
        </p:txBody>
      </p:sp>
    </p:spTree>
    <p:extLst>
      <p:ext uri="{BB962C8B-B14F-4D97-AF65-F5344CB8AC3E}">
        <p14:creationId xmlns:p14="http://schemas.microsoft.com/office/powerpoint/2010/main" val="1412481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a:t>Çalışma Sürelerini Belirleme:</a:t>
            </a:r>
            <a:r>
              <a:rPr lang="tr-TR" dirty="0"/>
              <a:t> Belirli bir süre boyunca kesintisiz çalışma veya belirli bir görev üzerine odaklanma. Bu, daha etkili ve verimli çalışmanıza yardımcı olabilir.</a:t>
            </a:r>
          </a:p>
          <a:p>
            <a:pPr marL="0" indent="0">
              <a:buNone/>
            </a:pPr>
            <a:r>
              <a:rPr lang="tr-TR" b="1" dirty="0"/>
              <a:t>Ara Verme ve Rahatlamaya Zaman Ayırma:</a:t>
            </a:r>
            <a:r>
              <a:rPr lang="tr-TR" dirty="0"/>
              <a:t> Çalışma döngülerinin ardından kısa aralar vermek, zihinsel olarak dinlenmenize ve stresi azaltmanıza yardımcı olabilir.</a:t>
            </a:r>
          </a:p>
          <a:p>
            <a:pPr marL="0" indent="0">
              <a:buNone/>
            </a:pPr>
            <a:r>
              <a:rPr lang="tr-TR" b="1" dirty="0" smtClean="0"/>
              <a:t>"</a:t>
            </a:r>
            <a:r>
              <a:rPr lang="tr-TR" b="1" dirty="0"/>
              <a:t>Hayır" Demeyi Öğrenme:</a:t>
            </a:r>
            <a:r>
              <a:rPr lang="tr-TR" dirty="0"/>
              <a:t> Kendinizi aşırı yüklenmekten korumak için "hayır" demeyi öğrenin. Sınırlarınızı belirlemek, stresi önleyebilir.</a:t>
            </a:r>
          </a:p>
          <a:p>
            <a:pPr marL="0" indent="0">
              <a:buNone/>
            </a:pPr>
            <a:r>
              <a:rPr lang="tr-TR" b="1" dirty="0"/>
              <a:t>Tek Göreve Odaklanma:</a:t>
            </a:r>
            <a:r>
              <a:rPr lang="tr-TR" dirty="0"/>
              <a:t> Birçok görevi aynı anda yapmaya çalışmak, dikkatinizin dağılmasına ve stresin artmasına neden olabilir. Tek bir göreve odaklanın ve ardından diğer göreve geçin.</a:t>
            </a:r>
          </a:p>
          <a:p>
            <a:pPr marL="0" indent="0">
              <a:buNone/>
            </a:pPr>
            <a:r>
              <a:rPr lang="tr-TR" b="1" dirty="0"/>
              <a:t>Uyumlu Çalışma Ortamı Oluşturma:</a:t>
            </a:r>
            <a:r>
              <a:rPr lang="tr-TR" dirty="0"/>
              <a:t> Çalışma ortamınızı düzenleyin ve sizi motive eden, rahatlatan bir ortam yaratın. Bu, stresle baş etmeye yardımcı olabilir.</a:t>
            </a:r>
          </a:p>
          <a:p>
            <a:pPr marL="0" indent="0">
              <a:buNone/>
            </a:pPr>
            <a:r>
              <a:rPr lang="tr-TR" b="1" dirty="0"/>
              <a:t>Planlarını Güncelleme:</a:t>
            </a:r>
            <a:r>
              <a:rPr lang="tr-TR" dirty="0"/>
              <a:t> Zaman içinde değişikliklere uyum sağlamak adına planlarınızı esnek tutun. Esneklik, beklenmeyen durumlarla başa çıkmanıza yardımcı olabilir.</a:t>
            </a:r>
          </a:p>
          <a:p>
            <a:endParaRPr lang="tr-TR" dirty="0"/>
          </a:p>
        </p:txBody>
      </p:sp>
    </p:spTree>
    <p:extLst>
      <p:ext uri="{BB962C8B-B14F-4D97-AF65-F5344CB8AC3E}">
        <p14:creationId xmlns:p14="http://schemas.microsoft.com/office/powerpoint/2010/main" val="313843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UYKU</a:t>
            </a:r>
            <a:endParaRPr lang="tr-TR" dirty="0"/>
          </a:p>
        </p:txBody>
      </p:sp>
      <p:sp>
        <p:nvSpPr>
          <p:cNvPr id="3" name="İçerik Yer Tutucusu 2"/>
          <p:cNvSpPr>
            <a:spLocks noGrp="1"/>
          </p:cNvSpPr>
          <p:nvPr>
            <p:ph idx="1"/>
          </p:nvPr>
        </p:nvSpPr>
        <p:spPr>
          <a:xfrm>
            <a:off x="1066800" y="2103120"/>
            <a:ext cx="10058400" cy="4125152"/>
          </a:xfrm>
        </p:spPr>
        <p:txBody>
          <a:bodyPr>
            <a:normAutofit fontScale="70000" lnSpcReduction="20000"/>
          </a:bodyPr>
          <a:lstStyle/>
          <a:p>
            <a:r>
              <a:rPr lang="tr-TR" dirty="0"/>
              <a:t>Uyku, stresle başa çıkmanın önemli bir unsurları arasında yer alır. Uyku, vücut ve zihin için </a:t>
            </a:r>
            <a:r>
              <a:rPr lang="tr-TR" dirty="0" err="1"/>
              <a:t>restoratif</a:t>
            </a:r>
            <a:r>
              <a:rPr lang="tr-TR" dirty="0"/>
              <a:t> bir süreçtir ve sağlıklı bir uyku düzeni, stresle başa çıkmanızı </a:t>
            </a:r>
            <a:r>
              <a:rPr lang="tr-TR" dirty="0" err="1"/>
              <a:t>destekler.</a:t>
            </a:r>
            <a:r>
              <a:rPr lang="tr-TR" dirty="0" err="1" smtClean="0"/>
              <a:t>Yeterli</a:t>
            </a:r>
            <a:r>
              <a:rPr lang="tr-TR" dirty="0" smtClean="0"/>
              <a:t> </a:t>
            </a:r>
            <a:r>
              <a:rPr lang="tr-TR" dirty="0"/>
              <a:t>ve kaliteli uyku, zihinsel ve fiziksel sağlığınızı güçlendirir ve stresle baş etme kapasitenizi artırır. </a:t>
            </a:r>
            <a:endParaRPr lang="tr-TR" dirty="0" smtClean="0"/>
          </a:p>
          <a:p>
            <a:r>
              <a:rPr lang="tr-TR" b="1" dirty="0" smtClean="0"/>
              <a:t>1</a:t>
            </a:r>
            <a:r>
              <a:rPr lang="tr-TR" b="1" dirty="0"/>
              <a:t>. Rutin Uyku Saatleri:</a:t>
            </a:r>
            <a:r>
              <a:rPr lang="tr-TR" dirty="0"/>
              <a:t> Her gün aynı saatte yatmak ve uyanmak, biyolojik saatinizin düzenlenmesine yardımcı olabilir. Bu, vücudunuzun daha iyi bir uyku düzeni oluşturmasına destek olur.</a:t>
            </a:r>
          </a:p>
          <a:p>
            <a:r>
              <a:rPr lang="tr-TR" b="1" dirty="0"/>
              <a:t>2. Rahat Bir Uyku Ortamı:</a:t>
            </a:r>
            <a:r>
              <a:rPr lang="tr-TR" dirty="0"/>
              <a:t> Uyku ortamınızın sakin, karanlık ve sessiz olmasını sağlayın. Rahat bir yatak ve uyku alışkanlıklarınızı destekleyen bir ortam, daha iyi bir uyku sağlayabilir.</a:t>
            </a:r>
          </a:p>
          <a:p>
            <a:r>
              <a:rPr lang="tr-TR" b="1" dirty="0"/>
              <a:t>3. Ekranlardan Uzak Durma:</a:t>
            </a:r>
            <a:r>
              <a:rPr lang="tr-TR" dirty="0"/>
              <a:t> Yatmadan önce bilgisayarlar, telefonlar ve tabletler gibi mavi ışık yayan ekranlardan uzak durun. Bu cihazlar, melatonin üretimini engelleyebilir ve uykusuzluğa neden olabilir.</a:t>
            </a:r>
          </a:p>
          <a:p>
            <a:r>
              <a:rPr lang="tr-TR" b="1" dirty="0"/>
              <a:t>4. Akşam Yemeğine Dikkat:</a:t>
            </a:r>
            <a:r>
              <a:rPr lang="tr-TR" dirty="0"/>
              <a:t> Gece ağır yemeklerden kaçının. Hafif bir akşam yemeği yemek, gece boyunca rahat bir uyku geçirmenize yardımcı olabilir.</a:t>
            </a:r>
          </a:p>
          <a:p>
            <a:r>
              <a:rPr lang="tr-TR" b="1" dirty="0"/>
              <a:t>5. Kafein </a:t>
            </a:r>
            <a:r>
              <a:rPr lang="tr-TR" b="1" dirty="0" smtClean="0"/>
              <a:t>Tüketimine </a:t>
            </a:r>
            <a:r>
              <a:rPr lang="tr-TR" b="1" dirty="0"/>
              <a:t>Dikkat:</a:t>
            </a:r>
            <a:r>
              <a:rPr lang="tr-TR" dirty="0"/>
              <a:t> Akşam saatlerinde </a:t>
            </a:r>
            <a:r>
              <a:rPr lang="tr-TR" dirty="0" smtClean="0"/>
              <a:t>kafein </a:t>
            </a:r>
            <a:r>
              <a:rPr lang="tr-TR" dirty="0"/>
              <a:t>tüketimini </a:t>
            </a:r>
            <a:r>
              <a:rPr lang="tr-TR" dirty="0" smtClean="0"/>
              <a:t>sınırlayın</a:t>
            </a:r>
            <a:r>
              <a:rPr lang="tr-TR" dirty="0"/>
              <a:t>;</a:t>
            </a:r>
            <a:r>
              <a:rPr lang="tr-TR" dirty="0" smtClean="0"/>
              <a:t> </a:t>
            </a:r>
            <a:r>
              <a:rPr lang="tr-TR" dirty="0"/>
              <a:t>uykusuzluğa neden olabilir ve uyku kalitesini düşürebilir.</a:t>
            </a:r>
          </a:p>
          <a:p>
            <a:r>
              <a:rPr lang="tr-TR" b="1" dirty="0"/>
              <a:t>6. Düzenli Egzersiz:</a:t>
            </a:r>
            <a:r>
              <a:rPr lang="tr-TR" dirty="0"/>
              <a:t> Düzenli egzersiz, stresle başa çıkmanıza yardımcı olabilir ancak yatmadan hemen önce aşırı egzersizden kaçının.</a:t>
            </a:r>
          </a:p>
          <a:p>
            <a:r>
              <a:rPr lang="tr-TR" b="1" dirty="0"/>
              <a:t>7. Uyku Öncesi Rahatlama Teknikleri:</a:t>
            </a:r>
            <a:r>
              <a:rPr lang="tr-TR" dirty="0"/>
              <a:t> Yatmadan önce sakinleştirici aktiviteler yapın. Kitap okuma, meditasyon, derin nefes almak </a:t>
            </a:r>
            <a:r>
              <a:rPr lang="tr-TR" dirty="0" smtClean="0"/>
              <a:t>zihni </a:t>
            </a:r>
            <a:r>
              <a:rPr lang="tr-TR" dirty="0"/>
              <a:t>sakinleştirerek uykuya geçişi kolaylaştırabilir.</a:t>
            </a:r>
          </a:p>
          <a:p>
            <a:r>
              <a:rPr lang="tr-TR" b="1" dirty="0"/>
              <a:t>8. Uyandığınızda Hemen Kalkma:</a:t>
            </a:r>
            <a:r>
              <a:rPr lang="tr-TR" dirty="0"/>
              <a:t> Sabahları uyanır uyanmaz hemen kalkın. Yatağınızda uzanmak, vücudunuzun uyanma sürecini başlatmasını engelleyebilir</a:t>
            </a:r>
            <a:r>
              <a:rPr lang="tr-TR" dirty="0" smtClean="0"/>
              <a:t>.</a:t>
            </a:r>
            <a:endParaRPr lang="tr-TR" dirty="0"/>
          </a:p>
        </p:txBody>
      </p:sp>
    </p:spTree>
    <p:extLst>
      <p:ext uri="{BB962C8B-B14F-4D97-AF65-F5344CB8AC3E}">
        <p14:creationId xmlns:p14="http://schemas.microsoft.com/office/powerpoint/2010/main" val="37570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DESTEK</a:t>
            </a:r>
            <a:endParaRPr lang="tr-TR" dirty="0"/>
          </a:p>
        </p:txBody>
      </p:sp>
      <p:sp>
        <p:nvSpPr>
          <p:cNvPr id="3" name="İçerik Yer Tutucusu 2"/>
          <p:cNvSpPr>
            <a:spLocks noGrp="1"/>
          </p:cNvSpPr>
          <p:nvPr>
            <p:ph idx="1"/>
          </p:nvPr>
        </p:nvSpPr>
        <p:spPr/>
        <p:txBody>
          <a:bodyPr>
            <a:normAutofit fontScale="92500"/>
          </a:bodyPr>
          <a:lstStyle/>
          <a:p>
            <a:r>
              <a:rPr lang="tr-TR" dirty="0"/>
              <a:t>Sosyal destek, stresle baş etmenin önemli bir unsurları arasında yer alır. İnsanlar, zor zamanlarda sosyal bağlantılar kurmak, duygusal destek almak ve başkalarıyla iletişim kurmak için doğal bir eğilime </a:t>
            </a:r>
            <a:r>
              <a:rPr lang="tr-TR" dirty="0" smtClean="0"/>
              <a:t>sahiptirler.</a:t>
            </a:r>
          </a:p>
          <a:p>
            <a:r>
              <a:rPr lang="tr-TR" dirty="0"/>
              <a:t> </a:t>
            </a:r>
            <a:r>
              <a:rPr lang="tr-TR" dirty="0" smtClean="0"/>
              <a:t>Bağlantılarınızı </a:t>
            </a:r>
            <a:r>
              <a:rPr lang="tr-TR" dirty="0"/>
              <a:t>güçlendirmek ve destek sistemlerinizi etkili bir şekilde kullanmak, stresle başa çıkma yeteneklerinizi artırabilir ve psikolojik dayanıklılığınızı güçlendirebilir</a:t>
            </a:r>
            <a:r>
              <a:rPr lang="tr-TR" dirty="0" smtClean="0"/>
              <a:t>.</a:t>
            </a:r>
          </a:p>
          <a:p>
            <a:r>
              <a:rPr lang="tr-TR" dirty="0"/>
              <a:t>Stresli durumlar hakkında güvendiğiniz kişilerle samimi bir şekilde konuşun. Duygusal destek almak, duygusal yükü paylaşmanıza ve hafiflemenize yardımcı </a:t>
            </a:r>
            <a:r>
              <a:rPr lang="tr-TR" dirty="0" smtClean="0"/>
              <a:t>olabilir. Bunun yanında başkalarına </a:t>
            </a:r>
            <a:r>
              <a:rPr lang="tr-TR" dirty="0"/>
              <a:t>da destek </a:t>
            </a:r>
            <a:r>
              <a:rPr lang="tr-TR" dirty="0" smtClean="0"/>
              <a:t>olmak ilişkileri </a:t>
            </a:r>
            <a:r>
              <a:rPr lang="tr-TR" dirty="0"/>
              <a:t>güçlendirebilir ve topluluk hissini artırabilir.</a:t>
            </a:r>
          </a:p>
          <a:p>
            <a:r>
              <a:rPr lang="tr-TR" dirty="0" smtClean="0"/>
              <a:t>Uzun </a:t>
            </a:r>
            <a:r>
              <a:rPr lang="tr-TR" dirty="0"/>
              <a:t>vadeli güçlü sosyal bağlar kurmak, sadece stresli durumlarla başa çıkmakla kalmaz, aynı zamanda genel zindeliği ve yaşam memnuniyetini artırabilir.</a:t>
            </a:r>
          </a:p>
          <a:p>
            <a:r>
              <a:rPr lang="tr-TR" dirty="0"/>
              <a:t>Karşı tarafın empati göstermesini ve sizinle anlayış içinde olmasını isteyin. Duygusal bir destek sistemine sahip olmak, zor zamanlarda rahatlatıcı </a:t>
            </a:r>
            <a:r>
              <a:rPr lang="tr-TR" dirty="0" smtClean="0"/>
              <a:t>olabilir. Yardıma </a:t>
            </a:r>
            <a:r>
              <a:rPr lang="tr-TR" dirty="0"/>
              <a:t>ihtiyacınız olduğunda, destek istemekten çekinmeyin. Başkalarından yardım almak güçlü bir davranıştır.</a:t>
            </a:r>
          </a:p>
          <a:p>
            <a:endParaRPr lang="tr-TR" dirty="0"/>
          </a:p>
        </p:txBody>
      </p:sp>
    </p:spTree>
    <p:extLst>
      <p:ext uri="{BB962C8B-B14F-4D97-AF65-F5344CB8AC3E}">
        <p14:creationId xmlns:p14="http://schemas.microsoft.com/office/powerpoint/2010/main" val="93572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 ÇÖZME BECERİLERİ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Problem çözme becerilerini geliştirmek, stresli durumlarla daha etkili bir şekilde başa çıkmanıza ve yaşam kalitenizi artırmanıza yardımcı olabilir. Bu beceriler, günlük hayatınızdaki zorluklarla daha etkili bir şekilde yüzleşmenizi </a:t>
            </a:r>
            <a:r>
              <a:rPr lang="tr-TR" dirty="0" smtClean="0"/>
              <a:t>sağlar.</a:t>
            </a:r>
            <a:endParaRPr lang="tr-TR" b="1" dirty="0"/>
          </a:p>
          <a:p>
            <a:r>
              <a:rPr lang="tr-TR" dirty="0" smtClean="0"/>
              <a:t>Problem </a:t>
            </a:r>
            <a:r>
              <a:rPr lang="tr-TR" dirty="0"/>
              <a:t>çözme süreci, stresli durumları anlamanıza yardımcı olur. Sorunun kök nedenini belirleyerek, daha etkili bir çözüm yolu bulabilirsiniz.</a:t>
            </a:r>
          </a:p>
          <a:p>
            <a:r>
              <a:rPr lang="tr-TR" dirty="0" smtClean="0"/>
              <a:t>Sorunları </a:t>
            </a:r>
            <a:r>
              <a:rPr lang="tr-TR" dirty="0"/>
              <a:t>çözme becerileri, sorunlarla başa çıkarken duygusal yükü azaltabilir. Rasyonel düşünce ve planlama, duygusal tepkileri dengeleyebilir.</a:t>
            </a:r>
          </a:p>
          <a:p>
            <a:r>
              <a:rPr lang="tr-TR" dirty="0" smtClean="0"/>
              <a:t>Problemleri </a:t>
            </a:r>
            <a:r>
              <a:rPr lang="tr-TR" dirty="0"/>
              <a:t>çözme yeteneği, kontrol hissini artırabilir. Kontrol duygusu, stresle baş etmede önemli bir faktördür.</a:t>
            </a:r>
          </a:p>
          <a:p>
            <a:r>
              <a:rPr lang="tr-TR" dirty="0" smtClean="0"/>
              <a:t>Problem </a:t>
            </a:r>
            <a:r>
              <a:rPr lang="tr-TR" dirty="0"/>
              <a:t>çözme becerileri, farklı çözüm yollarını düşünmeyi teşvik eder. Bu, sıkışıp kalmış gibi hissettiğinizde alternatif çözümler bulmanıza yardımcı olabilir.</a:t>
            </a:r>
          </a:p>
          <a:p>
            <a:r>
              <a:rPr lang="tr-TR" dirty="0" smtClean="0"/>
              <a:t>Problemleri </a:t>
            </a:r>
            <a:r>
              <a:rPr lang="tr-TR" dirty="0"/>
              <a:t>sistematik bir şekilde ele almak, etkili bir plan oluşturmanıza olanak tanır. Adım adım bir plan yapmak, büyük sorunları daha yönetilebilir parçalara bölebilir.</a:t>
            </a:r>
          </a:p>
          <a:p>
            <a:endParaRPr lang="tr-TR" dirty="0"/>
          </a:p>
        </p:txBody>
      </p:sp>
    </p:spTree>
    <p:extLst>
      <p:ext uri="{BB962C8B-B14F-4D97-AF65-F5344CB8AC3E}">
        <p14:creationId xmlns:p14="http://schemas.microsoft.com/office/powerpoint/2010/main" val="2912014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Problem çözme süreci, çeşitli seçeneklerin risklerini değerlendirmenizi sağlar. Bu, olası sonuçları önceden görmenize yardımcı olabilir.</a:t>
            </a:r>
          </a:p>
          <a:p>
            <a:r>
              <a:rPr lang="tr-TR" dirty="0"/>
              <a:t>Problemleri çözme becerileri, karar verme sürecini kolaylaştırabilir. Bilgi toplama, seçenekleri değerlendirme ve bir karar verme süreci izleme konusunda yardımcı olabilir.</a:t>
            </a:r>
          </a:p>
          <a:p>
            <a:r>
              <a:rPr lang="tr-TR" dirty="0"/>
              <a:t>Sorunları çözerken, bu süreçten öğrenme fırsatları ortaya çıkar. Hatalardan ders çıkarmak ve gelecekteki stresli durumlarla daha iyi başa çıkmak için bu deneyimleri kullanabilirsiniz.</a:t>
            </a:r>
          </a:p>
          <a:p>
            <a:r>
              <a:rPr lang="tr-TR" dirty="0"/>
              <a:t>Problem çözme becerileri, gerçekçi ve uygulanabilir çözümler bulmanıza yardımcı olabilir. Bu, stresli durumları daha etkili bir şekilde ele almanıza olanak tanır.</a:t>
            </a:r>
          </a:p>
          <a:p>
            <a:r>
              <a:rPr lang="tr-TR" dirty="0"/>
              <a:t>Problemleri başkalarıyla çözmek, empati geliştirmenize ve sosyal destek ağınızı güçlendirmenize yardımcı olabilir. Başkalarının perspektifini anlamak, stresle baş etmeyi kolaylaştırabilir.</a:t>
            </a:r>
          </a:p>
          <a:p>
            <a:endParaRPr lang="tr-TR" dirty="0"/>
          </a:p>
        </p:txBody>
      </p:sp>
    </p:spTree>
    <p:extLst>
      <p:ext uri="{BB962C8B-B14F-4D97-AF65-F5344CB8AC3E}">
        <p14:creationId xmlns:p14="http://schemas.microsoft.com/office/powerpoint/2010/main" val="1834710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HOBİLER</a:t>
            </a:r>
            <a:endParaRPr lang="tr-TR" dirty="0"/>
          </a:p>
        </p:txBody>
      </p:sp>
      <p:sp>
        <p:nvSpPr>
          <p:cNvPr id="3" name="İçerik Yer Tutucusu 2"/>
          <p:cNvSpPr>
            <a:spLocks noGrp="1"/>
          </p:cNvSpPr>
          <p:nvPr>
            <p:ph idx="1"/>
          </p:nvPr>
        </p:nvSpPr>
        <p:spPr/>
        <p:txBody>
          <a:bodyPr>
            <a:normAutofit/>
          </a:bodyPr>
          <a:lstStyle/>
          <a:p>
            <a:r>
              <a:rPr lang="tr-TR" dirty="0"/>
              <a:t>Hobiler, zihinsel olarak rahatlamanıza ve günlük stresten uzaklaşmanıza yardımcı olabilir.</a:t>
            </a:r>
          </a:p>
          <a:p>
            <a:r>
              <a:rPr lang="tr-TR" dirty="0" smtClean="0"/>
              <a:t>Bir </a:t>
            </a:r>
            <a:r>
              <a:rPr lang="tr-TR" dirty="0"/>
              <a:t>hobiyle uğraşmak, yaratıcı düşünceyi teşvik edebilir ve yeni şeyler denemenize olanak tanır.</a:t>
            </a:r>
          </a:p>
          <a:p>
            <a:r>
              <a:rPr lang="tr-TR" dirty="0" smtClean="0"/>
              <a:t>Zevk </a:t>
            </a:r>
            <a:r>
              <a:rPr lang="tr-TR" dirty="0"/>
              <a:t>aldığınız bir şeyle meşgul olmak, zamanın hızla geçmesini sağlar ve stresi azaltabilir.</a:t>
            </a:r>
          </a:p>
          <a:p>
            <a:r>
              <a:rPr lang="tr-TR" dirty="0" smtClean="0"/>
              <a:t>Hobiye </a:t>
            </a:r>
            <a:r>
              <a:rPr lang="tr-TR" dirty="0"/>
              <a:t>odaklanmak, dikkatinizi stres kaynaklarından uzaklaştırabilir ve mevcut anın tadını çıkarmanıza yardımcı olabilir.</a:t>
            </a:r>
          </a:p>
          <a:p>
            <a:r>
              <a:rPr lang="tr-TR" dirty="0" smtClean="0"/>
              <a:t>Bazı </a:t>
            </a:r>
            <a:r>
              <a:rPr lang="tr-TR" dirty="0"/>
              <a:t>hobiler, sosyal etkileşimi teşvik eder ve bu da destek sistemlerini güçlendirebilir.</a:t>
            </a:r>
          </a:p>
          <a:p>
            <a:r>
              <a:rPr lang="tr-TR" dirty="0" smtClean="0"/>
              <a:t>Hobiyle </a:t>
            </a:r>
            <a:r>
              <a:rPr lang="tr-TR" dirty="0"/>
              <a:t>ilgili küçük başarılar, özgüveninizi artırabilir ve stresle baş etme gücünüzü yükseltebilir.</a:t>
            </a:r>
          </a:p>
          <a:p>
            <a:r>
              <a:rPr lang="tr-TR" dirty="0" smtClean="0"/>
              <a:t>Spor</a:t>
            </a:r>
            <a:r>
              <a:rPr lang="tr-TR" dirty="0"/>
              <a:t>, dans veya bahçe işleri gibi fiziksel aktivite içeren hobiler, vücuttaki stres hormonlarını azaltabilir.</a:t>
            </a:r>
          </a:p>
          <a:p>
            <a:endParaRPr lang="tr-TR" dirty="0"/>
          </a:p>
        </p:txBody>
      </p:sp>
    </p:spTree>
    <p:extLst>
      <p:ext uri="{BB962C8B-B14F-4D97-AF65-F5344CB8AC3E}">
        <p14:creationId xmlns:p14="http://schemas.microsoft.com/office/powerpoint/2010/main" val="252803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66800" y="2014194"/>
            <a:ext cx="10058400" cy="4274462"/>
          </a:xfrm>
        </p:spPr>
        <p:txBody>
          <a:bodyPr>
            <a:normAutofit fontScale="77500" lnSpcReduction="20000"/>
          </a:bodyPr>
          <a:lstStyle/>
          <a:p>
            <a:r>
              <a:rPr lang="tr-TR" b="1" dirty="0"/>
              <a:t>Resim Yapma veya Çizim:</a:t>
            </a:r>
            <a:r>
              <a:rPr lang="tr-TR" dirty="0"/>
              <a:t> Sanat, stresle başa çıkmak ve duygularınızı ifade etmek için harika bir yol olabilir.</a:t>
            </a:r>
          </a:p>
          <a:p>
            <a:r>
              <a:rPr lang="tr-TR" b="1" dirty="0"/>
              <a:t>Bahçe İşleri ve Bitki Yetiştirme:</a:t>
            </a:r>
            <a:r>
              <a:rPr lang="tr-TR" dirty="0"/>
              <a:t> Doğayla iç içe olmak ve bitkilerle ilgilenmek, rahatlatıcı bir aktivite olabilir.</a:t>
            </a:r>
          </a:p>
          <a:p>
            <a:r>
              <a:rPr lang="tr-TR" b="1" dirty="0"/>
              <a:t>Müzik Çalma veya Dinleme:</a:t>
            </a:r>
            <a:r>
              <a:rPr lang="tr-TR" dirty="0"/>
              <a:t> Müzikle uğraşmak, duygusal bir çıkış bulmanıza ve rahatlamanıza yardımcı olabilir.</a:t>
            </a:r>
          </a:p>
          <a:p>
            <a:r>
              <a:rPr lang="tr-TR" b="1" dirty="0"/>
              <a:t>Yemek Pişirme veya Fırıncılık:</a:t>
            </a:r>
            <a:r>
              <a:rPr lang="tr-TR" dirty="0"/>
              <a:t> Yaratıcı yemek tarifleri denemek veya pasta yapmak, keyifli bir hobi olabilir.</a:t>
            </a:r>
          </a:p>
          <a:p>
            <a:r>
              <a:rPr lang="tr-TR" b="1" dirty="0"/>
              <a:t>Yürüyüş ve Doğa Gezileri:</a:t>
            </a:r>
            <a:r>
              <a:rPr lang="tr-TR" dirty="0"/>
              <a:t> Doğada yürüyüş yapmak, hem fiziksel aktivite sunar hem de stresi azaltabilir.</a:t>
            </a:r>
          </a:p>
          <a:p>
            <a:r>
              <a:rPr lang="tr-TR" b="1" dirty="0"/>
              <a:t>Kitap Okuma:</a:t>
            </a:r>
            <a:r>
              <a:rPr lang="tr-TR" dirty="0"/>
              <a:t> Kitap okuma, zihinsel olarak rahatlamak ve kendinizi farklı dünyalara taşımak için harika bir yoldur.</a:t>
            </a:r>
          </a:p>
          <a:p>
            <a:r>
              <a:rPr lang="tr-TR" b="1" dirty="0"/>
              <a:t>El İşi ve El Sanatları:</a:t>
            </a:r>
            <a:r>
              <a:rPr lang="tr-TR" dirty="0"/>
              <a:t> Örgü, dikiş, makrome veya </a:t>
            </a:r>
            <a:r>
              <a:rPr lang="tr-TR" dirty="0" err="1"/>
              <a:t>origami</a:t>
            </a:r>
            <a:r>
              <a:rPr lang="tr-TR" dirty="0"/>
              <a:t> gibi el işleri, yaratıcılığınızı ve odaklanmanızı artırabilir.</a:t>
            </a:r>
          </a:p>
          <a:p>
            <a:r>
              <a:rPr lang="tr-TR" b="1" dirty="0"/>
              <a:t>Yoga veya Meditasyon:</a:t>
            </a:r>
            <a:r>
              <a:rPr lang="tr-TR" dirty="0"/>
              <a:t> Yoga ve meditasyon, zihinsel ve fiziksel sağlığı güçlendiren ve stresi azaltan harika pratiklerdir.</a:t>
            </a:r>
          </a:p>
          <a:p>
            <a:r>
              <a:rPr lang="tr-TR" b="1" dirty="0"/>
              <a:t>Fotoğrafçılık:</a:t>
            </a:r>
            <a:r>
              <a:rPr lang="tr-TR" dirty="0"/>
              <a:t> Fotoğraf çekmek, çevrenizi farklı bir açıdan görmek ve güzellikleri yakalamak için güzel bir hobi olabilir.</a:t>
            </a:r>
          </a:p>
          <a:p>
            <a:r>
              <a:rPr lang="tr-TR" b="1" dirty="0"/>
              <a:t>Masa Oyunları ve Bulmacalar:</a:t>
            </a:r>
            <a:r>
              <a:rPr lang="tr-TR" dirty="0"/>
              <a:t> Strateji gerektiren oyunlar veya zihinsel meydan okumalar, stresle başa çıkma becerilerinizi güçlendirebilir.</a:t>
            </a:r>
          </a:p>
          <a:p>
            <a:endParaRPr lang="tr-TR" dirty="0"/>
          </a:p>
        </p:txBody>
      </p:sp>
    </p:spTree>
    <p:extLst>
      <p:ext uri="{BB962C8B-B14F-4D97-AF65-F5344CB8AC3E}">
        <p14:creationId xmlns:p14="http://schemas.microsoft.com/office/powerpoint/2010/main" val="3728555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STRESLE BAŞA ÇIKMA YOLLARI</a:t>
            </a:r>
            <a:endParaRPr lang="tr-TR" dirty="0"/>
          </a:p>
        </p:txBody>
      </p:sp>
      <p:sp>
        <p:nvSpPr>
          <p:cNvPr id="3" name="İçerik Yer Tutucusu 2"/>
          <p:cNvSpPr>
            <a:spLocks noGrp="1"/>
          </p:cNvSpPr>
          <p:nvPr>
            <p:ph idx="1"/>
          </p:nvPr>
        </p:nvSpPr>
        <p:spPr/>
        <p:txBody>
          <a:bodyPr/>
          <a:lstStyle/>
          <a:p>
            <a:r>
              <a:rPr lang="tr-TR" b="1" dirty="0"/>
              <a:t>Fiziksel Rahatlama Yöntemleri:</a:t>
            </a:r>
            <a:r>
              <a:rPr lang="tr-TR" dirty="0"/>
              <a:t> Sıcak bir duş almak, bir masaj yaptırmak veya sıcak bir içecek içmek gibi fiziksel rahatlama yöntemleri, stresin etkilerini azaltabilir.</a:t>
            </a:r>
          </a:p>
          <a:p>
            <a:r>
              <a:rPr lang="tr-TR" b="1" dirty="0"/>
              <a:t>Gülme ve Mizah:</a:t>
            </a:r>
            <a:r>
              <a:rPr lang="tr-TR" dirty="0"/>
              <a:t> Gülme, </a:t>
            </a:r>
            <a:r>
              <a:rPr lang="tr-TR" dirty="0" err="1"/>
              <a:t>endorfin</a:t>
            </a:r>
            <a:r>
              <a:rPr lang="tr-TR" dirty="0"/>
              <a:t> salgılar ve genel ruh halinizi iyileştirir. Mizahı hayatınıza dahil etmek, stresle başa çıkma becerilerini destekleyebilir.</a:t>
            </a:r>
          </a:p>
          <a:p>
            <a:r>
              <a:rPr lang="tr-TR" b="1" dirty="0"/>
              <a:t>Sınırlar Belirleme:</a:t>
            </a:r>
            <a:r>
              <a:rPr lang="tr-TR" dirty="0"/>
              <a:t> İş, ilişki veya diğer alanlarda sınırlar belirlemek, aşırı yüklenmeyi önleyebilir.</a:t>
            </a:r>
          </a:p>
          <a:p>
            <a:r>
              <a:rPr lang="tr-TR" b="1" dirty="0"/>
              <a:t>Odaklanma ve Anı Yaşama:</a:t>
            </a:r>
            <a:r>
              <a:rPr lang="tr-TR" dirty="0"/>
              <a:t> Anı yaşamak ve mevcut anı değerlendirmek, gelecek kaygılarına odaklanmayı azaltabilir.</a:t>
            </a:r>
          </a:p>
          <a:p>
            <a:r>
              <a:rPr lang="tr-TR" b="1" dirty="0"/>
              <a:t>Profesyonel Yardım Alma:</a:t>
            </a:r>
            <a:r>
              <a:rPr lang="tr-TR" dirty="0"/>
              <a:t> Gerekirse bir terapist veya danışmanla çalışmak, stresle başa çıkma stratejilerini daha derinlemesine ele almanıza yardımcı olabilir.</a:t>
            </a:r>
          </a:p>
          <a:p>
            <a:endParaRPr lang="tr-TR" dirty="0"/>
          </a:p>
        </p:txBody>
      </p:sp>
    </p:spTree>
    <p:extLst>
      <p:ext uri="{BB962C8B-B14F-4D97-AF65-F5344CB8AC3E}">
        <p14:creationId xmlns:p14="http://schemas.microsoft.com/office/powerpoint/2010/main" val="69218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STRES NEDİR?</a:t>
            </a:r>
            <a:endParaRPr lang="tr-TR" dirty="0"/>
          </a:p>
        </p:txBody>
      </p:sp>
      <p:sp>
        <p:nvSpPr>
          <p:cNvPr id="3" name="İçerik Yer Tutucusu 2"/>
          <p:cNvSpPr>
            <a:spLocks noGrp="1"/>
          </p:cNvSpPr>
          <p:nvPr>
            <p:ph idx="1"/>
          </p:nvPr>
        </p:nvSpPr>
        <p:spPr/>
        <p:txBody>
          <a:bodyPr/>
          <a:lstStyle/>
          <a:p>
            <a:r>
              <a:rPr lang="tr-TR" dirty="0"/>
              <a:t>Stres, genellikle bir tehdit, tehlike veya zorlayıcı bir duruma verilen zihinsel ve fiziksel bir tepki olarak tanımlanır. Bu tepki, vücut ve zihin arasındaki dengeyi sağlamak için mobilize olan bir savunma mekanizmasıdır. Stres, çeşitli durumlar karşısında ortaya çıkabilir ve her bireyin bu durumları algılama ve yanıtlama biçimi farklıdır.</a:t>
            </a:r>
          </a:p>
          <a:p>
            <a:r>
              <a:rPr lang="tr-TR" dirty="0"/>
              <a:t>Stres, olumlu ve olumsuz olmak üzere iki ana kategoride değerlendirilebilir:</a:t>
            </a:r>
          </a:p>
          <a:p>
            <a:pPr marL="0" indent="0">
              <a:buNone/>
            </a:pPr>
            <a:r>
              <a:rPr lang="tr-TR" b="1" dirty="0"/>
              <a:t>Olumlu Stres (</a:t>
            </a:r>
            <a:r>
              <a:rPr lang="tr-TR" b="1" dirty="0" err="1"/>
              <a:t>Eustress</a:t>
            </a:r>
            <a:r>
              <a:rPr lang="tr-TR" b="1" dirty="0"/>
              <a:t>):</a:t>
            </a:r>
            <a:r>
              <a:rPr lang="tr-TR" dirty="0"/>
              <a:t> Bu tür stres, genellikle kişiyi motive eden, enerji veren ve performansı artıran bir etki yaratır. Örneğin, bir proje için belirlenen bir süre içinde çalışmak veya yeni bir şey öğrenmek olumlu stres örnekleridir.</a:t>
            </a:r>
          </a:p>
          <a:p>
            <a:pPr marL="0" indent="0">
              <a:buNone/>
            </a:pPr>
            <a:r>
              <a:rPr lang="tr-TR" b="1" dirty="0"/>
              <a:t>Olumsuz Stres (</a:t>
            </a:r>
            <a:r>
              <a:rPr lang="tr-TR" b="1" dirty="0" err="1"/>
              <a:t>Distress</a:t>
            </a:r>
            <a:r>
              <a:rPr lang="tr-TR" b="1" dirty="0"/>
              <a:t>):</a:t>
            </a:r>
            <a:r>
              <a:rPr lang="tr-TR" dirty="0"/>
              <a:t> Bu tür stres, kişinin başa çıkma yeteneklerini zorlayan ve genellikle zararlı sonuçlara yol açan bir etki yaratır. Sürekli maruz kalındığında, sağlığa zarar verebilir ve çeşitli sorunlara yol açabilir. Mesela, </a:t>
            </a:r>
            <a:r>
              <a:rPr lang="tr-TR" dirty="0" smtClean="0"/>
              <a:t>dersler ile </a:t>
            </a:r>
            <a:r>
              <a:rPr lang="tr-TR" dirty="0"/>
              <a:t>ilgili aşırı baskı, </a:t>
            </a:r>
            <a:r>
              <a:rPr lang="tr-TR" dirty="0" smtClean="0"/>
              <a:t>arkadaşlık </a:t>
            </a:r>
            <a:r>
              <a:rPr lang="tr-TR" dirty="0"/>
              <a:t>problemleri olumsuz stres örnekleridir.</a:t>
            </a:r>
          </a:p>
          <a:p>
            <a:endParaRPr lang="tr-TR" dirty="0"/>
          </a:p>
        </p:txBody>
      </p:sp>
    </p:spTree>
    <p:extLst>
      <p:ext uri="{BB962C8B-B14F-4D97-AF65-F5344CB8AC3E}">
        <p14:creationId xmlns:p14="http://schemas.microsoft.com/office/powerpoint/2010/main" val="256653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Stres, vücutta bir dizi fizyolojik tepkiye neden olabilir. Bu tepkiler arasında kalp atış hızının artması, solunum hızının değişmesi, kasların gerilmesi ve kan basıncının yükselmesi gibi durumlar bulunur. Bu tepkiler, vücudu acil durumlarla başa çıkma kapasitesine hazırlar</a:t>
            </a:r>
            <a:r>
              <a:rPr lang="tr-TR" dirty="0" smtClean="0"/>
              <a:t>.</a:t>
            </a:r>
          </a:p>
          <a:p>
            <a:r>
              <a:rPr lang="tr-TR" dirty="0"/>
              <a:t>Her ne kadar kısa süreli stresin birçok insanda normal ve doğal bir yanıt olduğu kabul edilse de, sürekli maruz kalınan yüksek düzeyde stres, fiziksel ve zihinsel sağlık üzerinde olumsuz etkilere neden olabilir. Bu nedenle, stresle başa çıkma becerilerini geliştirmek ve uzun vadede sağlıklı bir denge sağlamak önemlidir.</a:t>
            </a:r>
            <a:endParaRPr lang="tr-TR" dirty="0"/>
          </a:p>
        </p:txBody>
      </p:sp>
    </p:spTree>
    <p:extLst>
      <p:ext uri="{BB962C8B-B14F-4D97-AF65-F5344CB8AC3E}">
        <p14:creationId xmlns:p14="http://schemas.microsoft.com/office/powerpoint/2010/main" val="410424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STRESİN OLUMSUZ ETKİLERİ</a:t>
            </a:r>
            <a:endParaRPr lang="tr-TR" dirty="0"/>
          </a:p>
        </p:txBody>
      </p:sp>
      <p:sp>
        <p:nvSpPr>
          <p:cNvPr id="3" name="İçerik Yer Tutucusu 2"/>
          <p:cNvSpPr>
            <a:spLocks noGrp="1"/>
          </p:cNvSpPr>
          <p:nvPr>
            <p:ph idx="1"/>
          </p:nvPr>
        </p:nvSpPr>
        <p:spPr/>
        <p:txBody>
          <a:bodyPr/>
          <a:lstStyle/>
          <a:p>
            <a:r>
              <a:rPr lang="tr-TR" dirty="0"/>
              <a:t>Stresin olumsuz etkileri, hem zihinsel hem de fiziksel sağlığı etkileyebilen bir dizi durumu içerir. Sürekli maruz kalınan yüksek düzeyde stres, uzun vadede çeşitli sağlık sorunlarına neden olabilir. </a:t>
            </a:r>
            <a:endParaRPr lang="tr-TR" dirty="0"/>
          </a:p>
          <a:p>
            <a:r>
              <a:rPr lang="tr-TR" b="1" dirty="0" smtClean="0"/>
              <a:t>Fiziksel </a:t>
            </a:r>
            <a:r>
              <a:rPr lang="tr-TR" b="1" dirty="0"/>
              <a:t>Sağlık Sorunları:</a:t>
            </a:r>
            <a:r>
              <a:rPr lang="tr-TR" dirty="0"/>
              <a:t> Yüksek düzeyde stres, bağışıklık sistemini zayıflatabilir ve vücutta iltihaplanmaya neden olabilir. Bu durum, çeşitli hastalıklara ve enfeksiyonlara karşı savunmasız hale gelmeyi artırabilir.</a:t>
            </a:r>
          </a:p>
          <a:p>
            <a:r>
              <a:rPr lang="tr-TR" b="1" dirty="0" err="1"/>
              <a:t>Kardiyovasküler</a:t>
            </a:r>
            <a:r>
              <a:rPr lang="tr-TR" b="1" dirty="0"/>
              <a:t> Sorunlar:</a:t>
            </a:r>
            <a:r>
              <a:rPr lang="tr-TR" dirty="0"/>
              <a:t> Kronik stres, yüksek tansiyon, kalp krizi ve inme riskini artırabilir. Stres, vücuttaki kan damarlarını daraltabilir ve kan basıncını yükseltebilir.</a:t>
            </a:r>
          </a:p>
          <a:p>
            <a:r>
              <a:rPr lang="tr-TR" b="1" dirty="0" err="1"/>
              <a:t>Mental</a:t>
            </a:r>
            <a:r>
              <a:rPr lang="tr-TR" b="1" dirty="0"/>
              <a:t> Sağlık Problemleri:</a:t>
            </a:r>
            <a:r>
              <a:rPr lang="tr-TR" dirty="0"/>
              <a:t> Stres, depresyon, </a:t>
            </a:r>
            <a:r>
              <a:rPr lang="tr-TR" dirty="0" err="1"/>
              <a:t>anksiyete</a:t>
            </a:r>
            <a:r>
              <a:rPr lang="tr-TR" dirty="0"/>
              <a:t> ve diğer </a:t>
            </a:r>
            <a:r>
              <a:rPr lang="tr-TR" dirty="0" err="1"/>
              <a:t>mental</a:t>
            </a:r>
            <a:r>
              <a:rPr lang="tr-TR" dirty="0"/>
              <a:t> sağlık sorunlarının ortaya çıkma riskini artırabilir. Ayrıca, mevcut </a:t>
            </a:r>
            <a:r>
              <a:rPr lang="tr-TR" dirty="0" err="1"/>
              <a:t>mental</a:t>
            </a:r>
            <a:r>
              <a:rPr lang="tr-TR" dirty="0"/>
              <a:t> sağlık sorunlarını kötüleştirebilir.</a:t>
            </a:r>
          </a:p>
          <a:p>
            <a:endParaRPr lang="tr-TR" dirty="0"/>
          </a:p>
        </p:txBody>
      </p:sp>
    </p:spTree>
    <p:extLst>
      <p:ext uri="{BB962C8B-B14F-4D97-AF65-F5344CB8AC3E}">
        <p14:creationId xmlns:p14="http://schemas.microsoft.com/office/powerpoint/2010/main" val="145499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Uyku Sorunları:</a:t>
            </a:r>
            <a:r>
              <a:rPr lang="tr-TR" dirty="0"/>
              <a:t> Stres, uyku düzenini bozabilir ve uykusuzluğa neden olabilir. Uyku problemleri ise genel sağlığı olumsuz etkileyebilir.</a:t>
            </a:r>
          </a:p>
          <a:p>
            <a:r>
              <a:rPr lang="tr-TR" b="1" dirty="0"/>
              <a:t>Mide Problemleri:</a:t>
            </a:r>
            <a:r>
              <a:rPr lang="tr-TR" dirty="0"/>
              <a:t> Stres, sindirim sistemi üzerinde olumsuz bir etki yapabilir ve mide problemlerine, </a:t>
            </a:r>
            <a:r>
              <a:rPr lang="tr-TR" dirty="0" err="1"/>
              <a:t>irritabl</a:t>
            </a:r>
            <a:r>
              <a:rPr lang="tr-TR" dirty="0"/>
              <a:t> bağırsak sendromuna veya </a:t>
            </a:r>
            <a:r>
              <a:rPr lang="tr-TR" dirty="0" err="1"/>
              <a:t>asiditeye</a:t>
            </a:r>
            <a:r>
              <a:rPr lang="tr-TR" dirty="0"/>
              <a:t> neden olabilir.</a:t>
            </a:r>
          </a:p>
          <a:p>
            <a:r>
              <a:rPr lang="tr-TR" b="1" dirty="0"/>
              <a:t>Kas Gerilimi ve Ağrı:</a:t>
            </a:r>
            <a:r>
              <a:rPr lang="tr-TR" dirty="0"/>
              <a:t> Stres, vücuttaki kasları gererek ağrı ve gerginlik hissine neden olabilir. Bu durum, baş ağrıları, boyun ve sırt ağrıları gibi sorunlara yol açabilir</a:t>
            </a:r>
            <a:r>
              <a:rPr lang="tr-TR" dirty="0" smtClean="0"/>
              <a:t>.</a:t>
            </a:r>
          </a:p>
          <a:p>
            <a:r>
              <a:rPr lang="tr-TR" b="1" dirty="0"/>
              <a:t>Konsantrasyon ve Hafıza Problemleri:</a:t>
            </a:r>
            <a:r>
              <a:rPr lang="tr-TR" dirty="0"/>
              <a:t> Yoğun stres altında olan kişiler, konsantrasyon ve hafıza sorunları yaşayabilir. Uzun süreli stres, bilişsel yetenekleri etkileyebilir.</a:t>
            </a:r>
          </a:p>
          <a:p>
            <a:r>
              <a:rPr lang="tr-TR" b="1" dirty="0"/>
              <a:t>İlişki Problemleri:</a:t>
            </a:r>
            <a:r>
              <a:rPr lang="tr-TR" dirty="0"/>
              <a:t> Stres, ilişkilerde gerilime ve iletişim sorunlarına neden olabilir. İş veya mali stres, aile içindeki ilişkileri olumsuz etkileyebilir.</a:t>
            </a:r>
          </a:p>
          <a:p>
            <a:r>
              <a:rPr lang="tr-TR" b="1" dirty="0"/>
              <a:t>Davranışsal Sorunlar:</a:t>
            </a:r>
            <a:r>
              <a:rPr lang="tr-TR" dirty="0"/>
              <a:t> Stresle başa çıkma mekanizmaları arasında kötü alışkanlıklara yönelme riski vardır. Örneğin, aşırı </a:t>
            </a:r>
            <a:r>
              <a:rPr lang="tr-TR" dirty="0" smtClean="0"/>
              <a:t>sigara </a:t>
            </a:r>
            <a:r>
              <a:rPr lang="tr-TR" dirty="0"/>
              <a:t>tüketimi veya kötü beslenme gibi davranışlar stresle başa çıkma girişimleri olarak ortaya çıkabilir.</a:t>
            </a:r>
          </a:p>
          <a:p>
            <a:endParaRPr lang="tr-TR" dirty="0"/>
          </a:p>
        </p:txBody>
      </p:sp>
    </p:spTree>
    <p:extLst>
      <p:ext uri="{BB962C8B-B14F-4D97-AF65-F5344CB8AC3E}">
        <p14:creationId xmlns:p14="http://schemas.microsoft.com/office/powerpoint/2010/main" val="628740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STRESLE BAŞA ÇIKMA YOLLARI</a:t>
            </a:r>
          </a:p>
        </p:txBody>
      </p:sp>
      <p:sp>
        <p:nvSpPr>
          <p:cNvPr id="3" name="İçerik Yer Tutucusu 2"/>
          <p:cNvSpPr>
            <a:spLocks noGrp="1"/>
          </p:cNvSpPr>
          <p:nvPr>
            <p:ph idx="1"/>
          </p:nvPr>
        </p:nvSpPr>
        <p:spPr/>
        <p:txBody>
          <a:bodyPr/>
          <a:lstStyle/>
          <a:p>
            <a:r>
              <a:rPr lang="tr-TR" dirty="0" smtClean="0"/>
              <a:t>Nefes alıp vermek</a:t>
            </a:r>
          </a:p>
          <a:p>
            <a:r>
              <a:rPr lang="tr-TR" dirty="0" smtClean="0"/>
              <a:t>Fiziksel egzersizler</a:t>
            </a:r>
          </a:p>
          <a:p>
            <a:r>
              <a:rPr lang="tr-TR" dirty="0" smtClean="0"/>
              <a:t>Zihinsel egzersizler</a:t>
            </a:r>
          </a:p>
          <a:p>
            <a:r>
              <a:rPr lang="tr-TR" dirty="0" smtClean="0"/>
              <a:t>Zaman yönetimi</a:t>
            </a:r>
          </a:p>
          <a:p>
            <a:r>
              <a:rPr lang="tr-TR" dirty="0" smtClean="0"/>
              <a:t>Uyku</a:t>
            </a:r>
          </a:p>
          <a:p>
            <a:r>
              <a:rPr lang="tr-TR" dirty="0" smtClean="0"/>
              <a:t>Sosyal destek</a:t>
            </a:r>
          </a:p>
          <a:p>
            <a:r>
              <a:rPr lang="tr-TR" dirty="0" smtClean="0"/>
              <a:t>Problem çözme becerileri</a:t>
            </a:r>
          </a:p>
          <a:p>
            <a:r>
              <a:rPr lang="tr-TR" dirty="0" smtClean="0"/>
              <a:t>Hobiler </a:t>
            </a:r>
          </a:p>
          <a:p>
            <a:endParaRPr lang="tr-TR" dirty="0"/>
          </a:p>
        </p:txBody>
      </p:sp>
    </p:spTree>
    <p:extLst>
      <p:ext uri="{BB962C8B-B14F-4D97-AF65-F5344CB8AC3E}">
        <p14:creationId xmlns:p14="http://schemas.microsoft.com/office/powerpoint/2010/main" val="347340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NEFES ALIP VERME</a:t>
            </a: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Stres anında stresimizi fark etmek rahatlatıcı nefes almak işimizi kolaylaştırır, stresimizi azaltabilir. Bilinçli nefes almanın adımları şu şekildedir.</a:t>
            </a:r>
          </a:p>
          <a:p>
            <a:pPr marL="0" indent="0">
              <a:buNone/>
            </a:pPr>
            <a:r>
              <a:rPr lang="tr-TR" b="1" dirty="0"/>
              <a:t>Farkındalık (</a:t>
            </a:r>
            <a:r>
              <a:rPr lang="tr-TR" b="1" dirty="0" err="1"/>
              <a:t>Mindfulness</a:t>
            </a:r>
            <a:r>
              <a:rPr lang="tr-TR" b="1" dirty="0"/>
              <a:t>):</a:t>
            </a:r>
            <a:r>
              <a:rPr lang="tr-TR" dirty="0"/>
              <a:t> Stres anında, öncelikle farkındalığınızı artırmaya odaklanın. Duygularınızı, bedeninizdeki gerginlikleri ve düşüncelerinizi gözlemleyin.</a:t>
            </a:r>
          </a:p>
          <a:p>
            <a:pPr marL="0" indent="0">
              <a:buNone/>
            </a:pPr>
            <a:r>
              <a:rPr lang="tr-TR" b="1" dirty="0"/>
              <a:t>Rahat Bir Pozisyon Alın:</a:t>
            </a:r>
            <a:r>
              <a:rPr lang="tr-TR" dirty="0"/>
              <a:t> Rahat bir pozisyonda oturun veya ayakta durun. Omurganızı düz tutun ve vücudunuzu rahat bırakın.</a:t>
            </a:r>
          </a:p>
          <a:p>
            <a:pPr marL="0" indent="0">
              <a:buNone/>
            </a:pPr>
            <a:r>
              <a:rPr lang="tr-TR" b="1" dirty="0"/>
              <a:t>Gözlerinizi Kapatın veya Yarı Kapalı Tutun:</a:t>
            </a:r>
            <a:r>
              <a:rPr lang="tr-TR" dirty="0"/>
              <a:t> Gözlerinizi kapatmak veya yarı kapalı tutmak, dış uyaranları azaltarak içsel odaklanmanıza yardımcı olabilir.</a:t>
            </a:r>
          </a:p>
          <a:p>
            <a:pPr marL="0" indent="0">
              <a:buNone/>
            </a:pPr>
            <a:r>
              <a:rPr lang="tr-TR" b="1" dirty="0"/>
              <a:t>Dikkatinizi Nefese Yönlendirin:</a:t>
            </a:r>
            <a:r>
              <a:rPr lang="tr-TR" dirty="0"/>
              <a:t> Nefesinize odaklanın. Nefes alırken ve verirken bu süreci dikkatlice izleyin.</a:t>
            </a:r>
          </a:p>
          <a:p>
            <a:pPr marL="0" indent="0">
              <a:buNone/>
            </a:pPr>
            <a:r>
              <a:rPr lang="tr-TR" b="1" dirty="0"/>
              <a:t>Derin Nefes Alın:</a:t>
            </a:r>
            <a:r>
              <a:rPr lang="tr-TR" dirty="0"/>
              <a:t> Yavaşça ve derin bir şekilde nefes alın. Nefesinizi burun yoluyla alın, ardından ağızdan yavaşça verin.</a:t>
            </a:r>
          </a:p>
          <a:p>
            <a:pPr marL="0" indent="0">
              <a:buNone/>
            </a:pPr>
            <a:r>
              <a:rPr lang="tr-TR" b="1" dirty="0"/>
              <a:t>Karın Nefesi:</a:t>
            </a:r>
            <a:r>
              <a:rPr lang="tr-TR" dirty="0"/>
              <a:t> Nefes alırken karın bölgenizin şişmesine izin verin. Bu, akciğerlerin alt kısmına daha fazla hava almanıza yardımcı olur.</a:t>
            </a:r>
          </a:p>
          <a:p>
            <a:pPr marL="0" indent="0">
              <a:buNone/>
            </a:pPr>
            <a:r>
              <a:rPr lang="tr-TR" b="1" dirty="0"/>
              <a:t>Yavaşça Sayın:</a:t>
            </a:r>
            <a:r>
              <a:rPr lang="tr-TR" dirty="0"/>
              <a:t> Nefes alırken sayın, sonra verirken sayın. Bu, nefes alış verişinizi düzenlemenize yardımcı olabilir.</a:t>
            </a:r>
          </a:p>
          <a:p>
            <a:pPr marL="0" indent="0">
              <a:buNone/>
            </a:pPr>
            <a:r>
              <a:rPr lang="tr-TR" b="1" dirty="0"/>
              <a:t>Düzenli Bir Ritimde Devam Edin:</a:t>
            </a:r>
            <a:r>
              <a:rPr lang="tr-TR" dirty="0"/>
              <a:t> Nefes alma ve verme sürecinizi düzenli bir ritimde sürdürün. Yavaş, düzenli ve derin nefes almak sakinleşmenize yardımcı olabilir.</a:t>
            </a:r>
          </a:p>
          <a:p>
            <a:pPr marL="0" indent="0">
              <a:buNone/>
            </a:pPr>
            <a:r>
              <a:rPr lang="tr-TR" b="1" dirty="0"/>
              <a:t>Negatif Düşünceleri Uzaklaştırın:</a:t>
            </a:r>
            <a:r>
              <a:rPr lang="tr-TR" dirty="0"/>
              <a:t> Zihinsel olarak negatif düşünceleri bir kenara bırakın ve sadece nefesinize odaklanın.</a:t>
            </a:r>
          </a:p>
          <a:p>
            <a:pPr marL="0" indent="0">
              <a:buNone/>
            </a:pPr>
            <a:r>
              <a:rPr lang="tr-TR" b="1" dirty="0"/>
              <a:t>Her Nefeste Rahatlamayı Artırın:</a:t>
            </a:r>
            <a:r>
              <a:rPr lang="tr-TR" dirty="0"/>
              <a:t> Nefes verirken vücudunuzu aşağı doğru sallayın veya gevşetin. Bu, her nefeste daha da rahatladığınız hissini artırabilir.</a:t>
            </a:r>
          </a:p>
          <a:p>
            <a:pPr marL="0" indent="0">
              <a:buNone/>
            </a:pPr>
            <a:r>
              <a:rPr lang="tr-TR" b="1" dirty="0"/>
              <a:t>Anı Yaşayın:</a:t>
            </a:r>
            <a:r>
              <a:rPr lang="tr-TR" dirty="0"/>
              <a:t> Nefes alma sürecine odaklanarak, sadece şu ana odaklanın. Gelecek kaygıları veya geçmiş endişeleri bir kenara bırakın.</a:t>
            </a:r>
          </a:p>
          <a:p>
            <a:endParaRPr lang="tr-TR" dirty="0"/>
          </a:p>
        </p:txBody>
      </p:sp>
    </p:spTree>
    <p:extLst>
      <p:ext uri="{BB962C8B-B14F-4D97-AF65-F5344CB8AC3E}">
        <p14:creationId xmlns:p14="http://schemas.microsoft.com/office/powerpoint/2010/main" val="123796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EGZERSİZLER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Stres anlarında fiziksel egzersiz yapmak da etkili yöntemlerden birisidir. </a:t>
            </a:r>
            <a:r>
              <a:rPr lang="tr-TR" dirty="0"/>
              <a:t>Stres anında fiziksel egzersiz yapmak, vücuttaki stres hormonlarını azaltabilir, </a:t>
            </a:r>
            <a:r>
              <a:rPr lang="tr-TR" dirty="0" err="1"/>
              <a:t>endorfin</a:t>
            </a:r>
            <a:r>
              <a:rPr lang="tr-TR" dirty="0"/>
              <a:t> salgılayarak ruh halini iyileştirebilir ve genel olarak stresle başa çıkma kapasitesini artırabilir</a:t>
            </a:r>
            <a:r>
              <a:rPr lang="tr-TR" dirty="0" smtClean="0"/>
              <a:t>. Bazı egzersiz önerileri şunlar olabilir:</a:t>
            </a:r>
          </a:p>
          <a:p>
            <a:r>
              <a:rPr lang="tr-TR" b="1" dirty="0"/>
              <a:t>Hafif Egzersizler:</a:t>
            </a:r>
            <a:r>
              <a:rPr lang="tr-TR" dirty="0"/>
              <a:t> Yürüyüş, hafif koşu, bisiklet sürme gibi hafif egzersizler, stresle başa çıkmak için etkili olabilir.</a:t>
            </a:r>
          </a:p>
          <a:p>
            <a:r>
              <a:rPr lang="tr-TR" b="1" dirty="0"/>
              <a:t>Yoga veya </a:t>
            </a:r>
            <a:r>
              <a:rPr lang="tr-TR" b="1" dirty="0" err="1"/>
              <a:t>Pilates</a:t>
            </a:r>
            <a:r>
              <a:rPr lang="tr-TR" b="1" dirty="0"/>
              <a:t>:</a:t>
            </a:r>
            <a:r>
              <a:rPr lang="tr-TR" dirty="0"/>
              <a:t> Yoga ve </a:t>
            </a:r>
            <a:r>
              <a:rPr lang="tr-TR" dirty="0" err="1"/>
              <a:t>pilates</a:t>
            </a:r>
            <a:r>
              <a:rPr lang="tr-TR" dirty="0"/>
              <a:t> gibi aktiviteler, hem fiziksel hem de zihinsel rahatlamaya odaklanır.</a:t>
            </a:r>
          </a:p>
          <a:p>
            <a:r>
              <a:rPr lang="tr-TR" b="1" dirty="0" err="1"/>
              <a:t>Kardiyo</a:t>
            </a:r>
            <a:r>
              <a:rPr lang="tr-TR" b="1" dirty="0"/>
              <a:t> Egzersizleri:</a:t>
            </a:r>
            <a:r>
              <a:rPr lang="tr-TR" dirty="0"/>
              <a:t> Tempolu yürüyüş, koşu, yüzme gibi </a:t>
            </a:r>
            <a:r>
              <a:rPr lang="tr-TR" dirty="0" err="1"/>
              <a:t>kardiyo</a:t>
            </a:r>
            <a:r>
              <a:rPr lang="tr-TR" dirty="0"/>
              <a:t> egzersizleri </a:t>
            </a:r>
            <a:r>
              <a:rPr lang="tr-TR" dirty="0" err="1"/>
              <a:t>endorfin</a:t>
            </a:r>
            <a:r>
              <a:rPr lang="tr-TR" dirty="0"/>
              <a:t> salgılayarak enerji seviyelerini yükseltebilir.</a:t>
            </a:r>
          </a:p>
          <a:p>
            <a:r>
              <a:rPr lang="tr-TR" b="1" dirty="0"/>
              <a:t>Nefes Egzersizleri ile Kombine Etmek:</a:t>
            </a:r>
            <a:r>
              <a:rPr lang="tr-TR" dirty="0"/>
              <a:t> Fiziksel egzersizi, bilinçli nefes alma teknikleriyle birleştirmek stresle başa çıkmayı daha etkili kılabilir.</a:t>
            </a:r>
          </a:p>
          <a:p>
            <a:r>
              <a:rPr lang="tr-TR" b="1" dirty="0"/>
              <a:t>Düzenli Olarak Yapmak:</a:t>
            </a:r>
            <a:r>
              <a:rPr lang="tr-TR" dirty="0"/>
              <a:t> Stresle baş etmek için düzenli olarak egzersiz yapmak önemlidir. Haftada birkaç gün sürekli olarak fiziksel aktiviteye zaman ayırmak faydalı olabilir.</a:t>
            </a:r>
          </a:p>
          <a:p>
            <a:r>
              <a:rPr lang="tr-TR" b="1" dirty="0"/>
              <a:t>Açık Hava Egzersizleri:</a:t>
            </a:r>
            <a:r>
              <a:rPr lang="tr-TR" dirty="0"/>
              <a:t> Doğada yürüyüş yapmak, koşmak veya yoga yapmak, stresin doğal bir şekilde azalmasına yardımcı olabilir.</a:t>
            </a:r>
          </a:p>
          <a:p>
            <a:r>
              <a:rPr lang="tr-TR" b="1" dirty="0"/>
              <a:t>Egzersiz Rutini Oluşturmak:</a:t>
            </a:r>
            <a:r>
              <a:rPr lang="tr-TR" dirty="0"/>
              <a:t> Belirli bir zaman diliminde egzersiz yapmak, bu aktiviteyi günlük rutinin bir parçası haline getirerek düzenli hale getirebilir</a:t>
            </a:r>
            <a:r>
              <a:rPr lang="tr-TR" dirty="0" smtClean="0"/>
              <a:t>. </a:t>
            </a:r>
            <a:endParaRPr lang="tr-TR" dirty="0"/>
          </a:p>
        </p:txBody>
      </p:sp>
    </p:spTree>
    <p:extLst>
      <p:ext uri="{BB962C8B-B14F-4D97-AF65-F5344CB8AC3E}">
        <p14:creationId xmlns:p14="http://schemas.microsoft.com/office/powerpoint/2010/main" val="396202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ZİHİNSEL EGZERSİZLER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Stresle baş ederken zihinsel egzersizler yapmak da zihnimizi rahatlatmada bize oldukça yardımcı olur. </a:t>
            </a:r>
            <a:r>
              <a:rPr lang="tr-TR" dirty="0"/>
              <a:t>Zihinsel egzersizler, stresle başa çıkmak ve zihinsel sağlığı güçlendirmek için etkili bir yol olabilir. </a:t>
            </a:r>
            <a:r>
              <a:rPr lang="tr-TR" dirty="0"/>
              <a:t>S</a:t>
            </a:r>
            <a:r>
              <a:rPr lang="tr-TR" dirty="0" smtClean="0"/>
              <a:t>tres </a:t>
            </a:r>
            <a:r>
              <a:rPr lang="tr-TR" dirty="0"/>
              <a:t>anında </a:t>
            </a:r>
            <a:r>
              <a:rPr lang="tr-TR" dirty="0" smtClean="0"/>
              <a:t>yapılabilecek zihinsel egzersizler şöyle örneklendirilebilir:</a:t>
            </a:r>
          </a:p>
          <a:p>
            <a:r>
              <a:rPr lang="tr-TR" b="1" dirty="0"/>
              <a:t>Göz Kapama ve Görselleştirme:</a:t>
            </a:r>
            <a:r>
              <a:rPr lang="tr-TR" dirty="0"/>
              <a:t> Gözlerinizi kapatın ve sakinleştirici bir ortam hayal edin. Bu, stresinizi azaltabilir ve sakin bir zihin durumuna geçmenize yardımcı olabilir.</a:t>
            </a:r>
          </a:p>
          <a:p>
            <a:r>
              <a:rPr lang="tr-TR" b="1" dirty="0" err="1"/>
              <a:t>Affirmasyonlar</a:t>
            </a:r>
            <a:r>
              <a:rPr lang="tr-TR" b="1" dirty="0"/>
              <a:t>:</a:t>
            </a:r>
            <a:r>
              <a:rPr lang="tr-TR" dirty="0"/>
              <a:t> Olumlu ifadeler ve düşünceler kullanarak kendinize güven ve sakinlik aşılayabilirsiniz. Olumlu bir duruma odaklanmak, stresle başa çıkmada yardımcı olabilir.</a:t>
            </a:r>
          </a:p>
          <a:p>
            <a:r>
              <a:rPr lang="tr-TR" b="1" dirty="0"/>
              <a:t>Problem Çözme ve Planlama:</a:t>
            </a:r>
            <a:r>
              <a:rPr lang="tr-TR" dirty="0"/>
              <a:t> Stresli bir durumla karşılaştığınızda, problem çözme becerilerinizi kullanarak adım adım bir plan oluşturabilirsiniz. Bu, olayları daha yönetilebilir hale getirebilir.</a:t>
            </a:r>
          </a:p>
          <a:p>
            <a:r>
              <a:rPr lang="tr-TR" b="1" dirty="0"/>
              <a:t>Odak Noktaları:</a:t>
            </a:r>
            <a:r>
              <a:rPr lang="tr-TR" dirty="0"/>
              <a:t> Stresli anlarda odak noktalarınızı belirleyin. Örneğin, bir resim, nesne veya manzara üzerine odaklanarak zihninizin meşgul olmasını sağlayabilirsiniz.</a:t>
            </a:r>
          </a:p>
          <a:p>
            <a:r>
              <a:rPr lang="tr-TR" b="1" dirty="0" smtClean="0"/>
              <a:t>Zihinsel </a:t>
            </a:r>
            <a:r>
              <a:rPr lang="tr-TR" b="1" dirty="0"/>
              <a:t>Oyunlar ve Bulmacalar:</a:t>
            </a:r>
            <a:r>
              <a:rPr lang="tr-TR" dirty="0"/>
              <a:t> Mantık oyunları, zeka oyunları veya bulmacalar çözmek, zihinsel aktivitenizi artırabilir ve stresle baş etmeye yardımcı olabilir.</a:t>
            </a:r>
          </a:p>
          <a:p>
            <a:r>
              <a:rPr lang="tr-TR" b="1" dirty="0"/>
              <a:t>Kas Gevşetme ve </a:t>
            </a:r>
            <a:r>
              <a:rPr lang="tr-TR" b="1" dirty="0" err="1"/>
              <a:t>Progressif</a:t>
            </a:r>
            <a:r>
              <a:rPr lang="tr-TR" b="1" dirty="0"/>
              <a:t> Kas Rahatlaması:</a:t>
            </a:r>
            <a:r>
              <a:rPr lang="tr-TR" dirty="0"/>
              <a:t> Vücudunuzdaki kasları sırayla kasıp gevşetmek, zihinsel olarak rahatlamanıza ve stresi azaltmanıza yardımcı olabilir.</a:t>
            </a:r>
          </a:p>
          <a:p>
            <a:r>
              <a:rPr lang="tr-TR" b="1" dirty="0"/>
              <a:t>Müzik ve Ses Terapisi:</a:t>
            </a:r>
            <a:r>
              <a:rPr lang="tr-TR" dirty="0"/>
              <a:t> Rahatlatıcı müzik dinlemek veya doğa sesleri gibi ses terapisi kullanmak, zihinsel olarak sakinleşmenizi sağlayabilir.</a:t>
            </a:r>
          </a:p>
          <a:p>
            <a:endParaRPr lang="tr-TR" dirty="0"/>
          </a:p>
        </p:txBody>
      </p:sp>
    </p:spTree>
    <p:extLst>
      <p:ext uri="{BB962C8B-B14F-4D97-AF65-F5344CB8AC3E}">
        <p14:creationId xmlns:p14="http://schemas.microsoft.com/office/powerpoint/2010/main" val="1102060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223</TotalTime>
  <Words>2582</Words>
  <Application>Microsoft Office PowerPoint</Application>
  <PresentationFormat>Geniş ekran</PresentationFormat>
  <Paragraphs>125</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Garamond</vt:lpstr>
      <vt:lpstr>Sabun</vt:lpstr>
      <vt:lpstr>STRESLE BAŞ ETME</vt:lpstr>
      <vt:lpstr>STRES NEDİR?</vt:lpstr>
      <vt:lpstr>PowerPoint Sunusu</vt:lpstr>
      <vt:lpstr>STRESİN OLUMSUZ ETKİLERİ</vt:lpstr>
      <vt:lpstr>PowerPoint Sunusu</vt:lpstr>
      <vt:lpstr>STRESLE BAŞA ÇIKMA YOLLARI</vt:lpstr>
      <vt:lpstr>NEFES ALIP VERME</vt:lpstr>
      <vt:lpstr>FİZİKSEL EGZERSİZLER</vt:lpstr>
      <vt:lpstr>ZİHİNSEL EGZERSİZLER</vt:lpstr>
      <vt:lpstr>ZAMAN YÖNETİMİ</vt:lpstr>
      <vt:lpstr>PowerPoint Sunusu</vt:lpstr>
      <vt:lpstr>UYKU</vt:lpstr>
      <vt:lpstr>SOSYAL DESTEK</vt:lpstr>
      <vt:lpstr>PROBLEM ÇÖZME BECERİLERİ</vt:lpstr>
      <vt:lpstr>PowerPoint Sunusu</vt:lpstr>
      <vt:lpstr>HOBİLER</vt:lpstr>
      <vt:lpstr>PowerPoint Sunusu</vt:lpstr>
      <vt:lpstr>STRESLE BAŞA ÇIKMA YOLLARI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 ETME</dc:title>
  <dc:creator>aldor</dc:creator>
  <cp:lastModifiedBy>aldor</cp:lastModifiedBy>
  <cp:revision>11</cp:revision>
  <dcterms:created xsi:type="dcterms:W3CDTF">2024-01-31T07:01:11Z</dcterms:created>
  <dcterms:modified xsi:type="dcterms:W3CDTF">2024-01-31T10:44:20Z</dcterms:modified>
</cp:coreProperties>
</file>